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90" r:id="rId2"/>
    <p:sldId id="279" r:id="rId3"/>
    <p:sldId id="291" r:id="rId4"/>
    <p:sldId id="280" r:id="rId5"/>
    <p:sldId id="282" r:id="rId6"/>
    <p:sldId id="307" r:id="rId7"/>
    <p:sldId id="301" r:id="rId8"/>
    <p:sldId id="306" r:id="rId9"/>
    <p:sldId id="292" r:id="rId10"/>
    <p:sldId id="295" r:id="rId11"/>
    <p:sldId id="281" r:id="rId12"/>
    <p:sldId id="293" r:id="rId13"/>
    <p:sldId id="296" r:id="rId14"/>
    <p:sldId id="297" r:id="rId15"/>
    <p:sldId id="298" r:id="rId16"/>
    <p:sldId id="300" r:id="rId17"/>
    <p:sldId id="303" r:id="rId18"/>
    <p:sldId id="304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3023" autoAdjust="0"/>
  </p:normalViewPr>
  <p:slideViewPr>
    <p:cSldViewPr snapToGrid="0" snapToObjects="1">
      <p:cViewPr>
        <p:scale>
          <a:sx n="75" d="100"/>
          <a:sy n="75" d="100"/>
        </p:scale>
        <p:origin x="5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9641E-C800-804B-BDAC-C03FCE70719A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CC027-37CB-4A46-B9C2-385FF9DD6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9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C027-37CB-4A46-B9C2-385FF9DD689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C027-37CB-4A46-B9C2-385FF9DD689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42619A-7D0E-B948-AC06-FBE84845B3D1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596AE22-8C47-0645-BA95-B882EC4F595B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596AE22-8C47-0645-BA95-B882EC4F595B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6953" y="268288"/>
            <a:ext cx="5669280" cy="1466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606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2320" y="685800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baseline="0">
                <a:solidFill>
                  <a:schemeClr val="bg1"/>
                </a:solidFill>
                <a:latin typeface="Olympian LT Std Roman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2527300"/>
            <a:ext cx="5458968" cy="406400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 sz="1600" kern="1200" baseline="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Sub-title or information can go here. </a:t>
            </a:r>
            <a:r>
              <a:rPr lang="en-US" dirty="0" smtClean="0"/>
              <a:t>Sub-title or information can go here. </a:t>
            </a:r>
          </a:p>
          <a:p>
            <a:r>
              <a:rPr lang="en-US" dirty="0" smtClean="0"/>
              <a:t> Sub-title or information can go here. </a:t>
            </a:r>
          </a:p>
          <a:p>
            <a:r>
              <a:rPr lang="en-US" dirty="0" smtClean="0"/>
              <a:t> Sub-title or information can go here. </a:t>
            </a:r>
          </a:p>
          <a:p>
            <a:r>
              <a:rPr lang="en-US" dirty="0" smtClean="0"/>
              <a:t>Sub-title or information can go here. </a:t>
            </a:r>
          </a:p>
          <a:p>
            <a:r>
              <a:rPr lang="en-US" dirty="0" smtClean="0"/>
              <a:t>Sub-title or information can go here. Sub-title or information can go here. </a:t>
            </a:r>
          </a:p>
          <a:p>
            <a:r>
              <a:rPr lang="en-US" dirty="0" smtClean="0"/>
              <a:t>Sub-title or information can go here. </a:t>
            </a:r>
          </a:p>
          <a:p>
            <a:r>
              <a:rPr lang="en-US" dirty="0" smtClean="0"/>
              <a:t>Sub-title or information can go here. </a:t>
            </a:r>
          </a:p>
          <a:p>
            <a:endParaRPr lang="en-US" dirty="0" smtClean="0"/>
          </a:p>
          <a:p>
            <a:endParaRPr dirty="0"/>
          </a:p>
        </p:txBody>
      </p:sp>
      <p:pic>
        <p:nvPicPr>
          <p:cNvPr id="10" name="Picture 9" descr="WMA 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8518" y="6352599"/>
            <a:ext cx="901700" cy="471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36000" y="268288"/>
            <a:ext cx="222025" cy="5876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774700"/>
            <a:ext cx="3937000" cy="1398494"/>
          </a:xfrm>
        </p:spPr>
        <p:txBody>
          <a:bodyPr anchor="b" anchorCtr="0"/>
          <a:lstStyle>
            <a:lvl1pPr algn="r">
              <a:defRPr sz="3200" b="0" cap="none" baseline="0"/>
            </a:lvl1pPr>
          </a:lstStyle>
          <a:p>
            <a:r>
              <a:rPr lang="en-CA" dirty="0" smtClean="0"/>
              <a:t>This can be another slide layout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6900" y="2565400"/>
            <a:ext cx="6579347" cy="3579814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With lots of information here. </a:t>
            </a:r>
          </a:p>
        </p:txBody>
      </p:sp>
      <p:pic>
        <p:nvPicPr>
          <p:cNvPr id="9" name="Picture 8" descr="WMA 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2300" y="6381027"/>
            <a:ext cx="901700" cy="471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2554" y="508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dirty="0" smtClean="0"/>
              <a:t>This can be the third style 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2273300"/>
            <a:ext cx="4966446" cy="3871914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1460500"/>
            <a:ext cx="2971800" cy="32464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dirty="0" smtClean="0"/>
              <a:t>Drag picture to placeholder or click icon to add</a:t>
            </a:r>
            <a:endParaRPr dirty="0"/>
          </a:p>
        </p:txBody>
      </p:sp>
      <p:pic>
        <p:nvPicPr>
          <p:cNvPr id="8" name="Picture 7" descr="WMA 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8518" y="6352599"/>
            <a:ext cx="901700" cy="471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6388-7A32-1C4B-92BC-82E2B449670C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F76E-83A6-0242-87AA-BD4DD6B9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8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E874-3324-0B43-AD48-D1BD2868A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1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</a:t>
            </a:r>
            <a:r>
              <a:rPr lang="en-CA" dirty="0" err="1" smtClean="0"/>
              <a:t>lvel</a:t>
            </a:r>
            <a:endParaRPr lang="en-CA" dirty="0" smtClean="0"/>
          </a:p>
          <a:p>
            <a:pPr lvl="4"/>
            <a:r>
              <a:rPr lang="en-CA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Olympian LT Std Roman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Trebuchet MS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Trebuchet MS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Trebuchet MS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Trebuchet MS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Trebuchet MS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600" dirty="0" smtClean="0"/>
              <a:t>Understanding and Appreciating Diversity and Inclusion</a:t>
            </a:r>
            <a:endParaRPr lang="en-US" sz="3600" dirty="0"/>
          </a:p>
        </p:txBody>
      </p:sp>
      <p:pic>
        <p:nvPicPr>
          <p:cNvPr id="5" name="Picture 4" descr="diversity 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0" y="3474410"/>
            <a:ext cx="4813300" cy="31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654" y="469900"/>
            <a:ext cx="4966446" cy="788894"/>
          </a:xfrm>
        </p:spPr>
        <p:txBody>
          <a:bodyPr/>
          <a:lstStyle/>
          <a:p>
            <a:pPr algn="ctr"/>
            <a:r>
              <a:rPr lang="en-US" sz="3600" dirty="0" smtClean="0"/>
              <a:t>What is Inclusion?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850900" y="1472442"/>
            <a:ext cx="75819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Trebuchet MS"/>
                <a:cs typeface="Trebuchet MS"/>
              </a:rPr>
              <a:t>A pairing </a:t>
            </a:r>
            <a:r>
              <a:rPr lang="en-US" sz="2000" dirty="0">
                <a:latin typeface="Trebuchet MS"/>
                <a:cs typeface="Trebuchet MS"/>
              </a:rPr>
              <a:t>of philosophy and </a:t>
            </a:r>
            <a:r>
              <a:rPr lang="en-US" sz="2000" dirty="0" smtClean="0">
                <a:latin typeface="Trebuchet MS"/>
                <a:cs typeface="Trebuchet MS"/>
              </a:rPr>
              <a:t>practices </a:t>
            </a:r>
            <a:r>
              <a:rPr lang="en-US" sz="2000" dirty="0">
                <a:latin typeface="Trebuchet MS"/>
                <a:cs typeface="Trebuchet MS"/>
              </a:rPr>
              <a:t>that allow each </a:t>
            </a:r>
            <a:r>
              <a:rPr lang="en-US" sz="2000" dirty="0" smtClean="0">
                <a:latin typeface="Trebuchet MS"/>
                <a:cs typeface="Trebuchet MS"/>
              </a:rPr>
              <a:t>employee to </a:t>
            </a:r>
            <a:r>
              <a:rPr lang="en-US" sz="2000" dirty="0">
                <a:latin typeface="Trebuchet MS"/>
                <a:cs typeface="Trebuchet MS"/>
              </a:rPr>
              <a:t>feel respected, confident and safe so he or she can </a:t>
            </a:r>
            <a:r>
              <a:rPr lang="en-US" sz="2000" dirty="0" smtClean="0">
                <a:latin typeface="Trebuchet MS"/>
                <a:cs typeface="Trebuchet MS"/>
              </a:rPr>
              <a:t>work and </a:t>
            </a:r>
            <a:r>
              <a:rPr lang="en-US" sz="2000" dirty="0">
                <a:latin typeface="Trebuchet MS"/>
                <a:cs typeface="Trebuchet MS"/>
              </a:rPr>
              <a:t>develop to his or her full potential</a:t>
            </a:r>
            <a:r>
              <a:rPr lang="en-US" sz="2000" dirty="0" smtClean="0">
                <a:latin typeface="Trebuchet MS"/>
                <a:cs typeface="Trebuchet MS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rebuchet MS"/>
                <a:cs typeface="Trebuchet MS"/>
              </a:rPr>
              <a:t>B</a:t>
            </a:r>
            <a:r>
              <a:rPr lang="en-US" sz="2000" dirty="0" smtClean="0">
                <a:latin typeface="Trebuchet MS"/>
                <a:cs typeface="Trebuchet MS"/>
              </a:rPr>
              <a:t>ased </a:t>
            </a:r>
            <a:r>
              <a:rPr lang="en-US" sz="2000" dirty="0">
                <a:latin typeface="Trebuchet MS"/>
                <a:cs typeface="Trebuchet MS"/>
              </a:rPr>
              <a:t>on a system of values and beliefs centered on the best interests of the </a:t>
            </a:r>
            <a:r>
              <a:rPr lang="en-US" sz="2000" dirty="0" smtClean="0">
                <a:latin typeface="Trebuchet MS"/>
                <a:cs typeface="Trebuchet MS"/>
              </a:rPr>
              <a:t>individual, </a:t>
            </a:r>
            <a:r>
              <a:rPr lang="en-US" sz="2000" dirty="0">
                <a:latin typeface="Trebuchet MS"/>
                <a:cs typeface="Trebuchet MS"/>
              </a:rPr>
              <a:t>which promotes social cohesion, belonging, active participation in </a:t>
            </a:r>
            <a:r>
              <a:rPr lang="en-US" sz="2000" dirty="0" smtClean="0">
                <a:latin typeface="Trebuchet MS"/>
                <a:cs typeface="Trebuchet MS"/>
              </a:rPr>
              <a:t>meaningful work, and </a:t>
            </a:r>
            <a:r>
              <a:rPr lang="en-US" sz="2000" dirty="0">
                <a:latin typeface="Trebuchet MS"/>
                <a:cs typeface="Trebuchet MS"/>
              </a:rPr>
              <a:t>positive interactions with peers and others in the </a:t>
            </a:r>
            <a:r>
              <a:rPr lang="en-US" sz="2000" dirty="0" smtClean="0">
                <a:latin typeface="Trebuchet MS"/>
                <a:cs typeface="Trebuchet MS"/>
              </a:rPr>
              <a:t>workplace.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Trebuchet MS"/>
                <a:cs typeface="Trebuchet MS"/>
              </a:rPr>
              <a:t>Characterized by workplaces that </a:t>
            </a:r>
            <a:r>
              <a:rPr lang="en-US" sz="2000" dirty="0">
                <a:latin typeface="Trebuchet MS"/>
                <a:cs typeface="Trebuchet MS"/>
              </a:rPr>
              <a:t>value diversity and nurture the well-being </a:t>
            </a:r>
            <a:r>
              <a:rPr lang="en-US" sz="2000" dirty="0" smtClean="0">
                <a:latin typeface="Trebuchet MS"/>
                <a:cs typeface="Trebuchet MS"/>
              </a:rPr>
              <a:t>of </a:t>
            </a:r>
            <a:r>
              <a:rPr lang="en-US" sz="2000" dirty="0">
                <a:latin typeface="Trebuchet MS"/>
                <a:cs typeface="Trebuchet MS"/>
              </a:rPr>
              <a:t>each of their </a:t>
            </a:r>
            <a:r>
              <a:rPr lang="en-US" sz="2000" dirty="0" smtClean="0">
                <a:latin typeface="Trebuchet MS"/>
                <a:cs typeface="Trebuchet MS"/>
              </a:rPr>
              <a:t>employees.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2500" y="5778500"/>
            <a:ext cx="511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Trebuchet MS"/>
                <a:cs typeface="Trebuchet MS"/>
              </a:rPr>
              <a:t>Adapted from NB </a:t>
            </a:r>
            <a:r>
              <a:rPr lang="en-US" sz="1400" i="1" dirty="0" err="1" smtClean="0">
                <a:latin typeface="Trebuchet MS"/>
                <a:cs typeface="Trebuchet MS"/>
              </a:rPr>
              <a:t>Dept</a:t>
            </a:r>
            <a:r>
              <a:rPr lang="en-US" sz="1400" i="1" dirty="0" smtClean="0">
                <a:latin typeface="Trebuchet MS"/>
                <a:cs typeface="Trebuchet MS"/>
              </a:rPr>
              <a:t> of Education, Ministerial Steering Committee on Inclusion, 2010</a:t>
            </a:r>
            <a:endParaRPr lang="en-US" sz="1400" i="1" dirty="0">
              <a:latin typeface="Trebuchet MS"/>
              <a:cs typeface="Trebuchet MS"/>
            </a:endParaRPr>
          </a:p>
        </p:txBody>
      </p:sp>
      <p:pic>
        <p:nvPicPr>
          <p:cNvPr id="7" name="Picture 6" descr="inclusio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4787900"/>
            <a:ext cx="1803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054" y="469900"/>
            <a:ext cx="4966446" cy="788894"/>
          </a:xfrm>
        </p:spPr>
        <p:txBody>
          <a:bodyPr/>
          <a:lstStyle/>
          <a:p>
            <a:pPr algn="ctr"/>
            <a:r>
              <a:rPr lang="en-US" sz="3600" dirty="0" smtClean="0"/>
              <a:t>Benefits of Inclusion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42554" y="1828800"/>
            <a:ext cx="55183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00">
              <a:spcBef>
                <a:spcPts val="1200"/>
              </a:spcBef>
              <a:spcAft>
                <a:spcPts val="1200"/>
              </a:spcAft>
              <a:buClr>
                <a:srgbClr val="C0082B"/>
              </a:buClr>
              <a:buFont typeface="Arial"/>
              <a:buChar char="•"/>
            </a:pPr>
            <a:r>
              <a:rPr lang="en-US" sz="2000" dirty="0" smtClean="0">
                <a:latin typeface="Trebuchet MS"/>
              </a:rPr>
              <a:t>In order to yield benefits associated with diversity, inclusion is linked with an employee’s ability to fully and effectively contribute to a workgroup or organization (Steward &amp; </a:t>
            </a:r>
            <a:r>
              <a:rPr lang="en-US" sz="2000" dirty="0" err="1" smtClean="0">
                <a:latin typeface="Trebuchet MS"/>
              </a:rPr>
              <a:t>Humbred</a:t>
            </a:r>
            <a:r>
              <a:rPr lang="en-US" sz="2000" dirty="0" smtClean="0">
                <a:latin typeface="Trebuchet MS"/>
              </a:rPr>
              <a:t>, 2008). </a:t>
            </a:r>
          </a:p>
          <a:p>
            <a:pPr marL="90000">
              <a:spcBef>
                <a:spcPts val="1200"/>
              </a:spcBef>
              <a:spcAft>
                <a:spcPts val="1200"/>
              </a:spcAft>
              <a:buClr>
                <a:srgbClr val="C0082B"/>
              </a:buClr>
              <a:buFont typeface="Arial"/>
              <a:buChar char="•"/>
            </a:pPr>
            <a:r>
              <a:rPr lang="en-US" sz="2000" dirty="0" smtClean="0">
                <a:latin typeface="Trebuchet MS"/>
              </a:rPr>
              <a:t>We define inclusion as seeking out, valuing and using the knowledge and experiences of diverse employees.</a:t>
            </a:r>
          </a:p>
          <a:p>
            <a:pPr marL="90000">
              <a:spcBef>
                <a:spcPts val="1200"/>
              </a:spcBef>
              <a:spcAft>
                <a:spcPts val="1200"/>
              </a:spcAft>
              <a:buClr>
                <a:srgbClr val="C0082B"/>
              </a:buClr>
              <a:buFont typeface="Arial"/>
              <a:buChar char="•"/>
            </a:pPr>
            <a:r>
              <a:rPr lang="en-US" sz="2000" dirty="0" smtClean="0">
                <a:latin typeface="Trebuchet MS"/>
              </a:rPr>
              <a:t>Inclusion involves recognizing, understanding, and respecting all the ways we differ, and leveraging those differences for competitive business advantage. </a:t>
            </a:r>
          </a:p>
        </p:txBody>
      </p:sp>
      <p:pic>
        <p:nvPicPr>
          <p:cNvPr id="5" name="Picture 4" descr="MP9004395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2082800"/>
            <a:ext cx="2611288" cy="20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330325"/>
            <a:ext cx="5530850" cy="4168775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cs typeface="Trebuchet MS"/>
              </a:rPr>
              <a:t>Statistics Canada (2007) reported 4.4 million Canadians have a disability (14.3% of the population)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cs typeface="Trebuchet MS"/>
              </a:rPr>
              <a:t>Number of </a:t>
            </a:r>
            <a:r>
              <a:rPr lang="en-US" sz="2400" dirty="0" smtClean="0">
                <a:cs typeface="Trebuchet MS"/>
              </a:rPr>
              <a:t>employees with </a:t>
            </a:r>
            <a:r>
              <a:rPr lang="en-US" sz="2400" dirty="0">
                <a:cs typeface="Trebuchet MS"/>
              </a:rPr>
              <a:t>disabilities will continue to have an impact on </a:t>
            </a:r>
            <a:r>
              <a:rPr lang="en-US" sz="2400" dirty="0" smtClean="0">
                <a:cs typeface="Trebuchet MS"/>
              </a:rPr>
              <a:t>work environments</a:t>
            </a:r>
            <a:endParaRPr lang="en-US" sz="2400" dirty="0">
              <a:cs typeface="Trebuchet MS"/>
            </a:endParaRP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Trebuchet MS"/>
              </a:rPr>
              <a:t>Employers and employees both play an integral role in ensuring wellbeing and effective work environments</a:t>
            </a:r>
            <a:endParaRPr lang="en-US" sz="2400" dirty="0">
              <a:cs typeface="Trebuchet MS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406400"/>
            <a:ext cx="7615262" cy="69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Trends</a:t>
            </a:r>
            <a:endParaRPr lang="en-US" i="1" dirty="0" smtClean="0"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06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IBot0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53" y="2019300"/>
            <a:ext cx="225184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>
          <a:xfrm>
            <a:off x="469900" y="2200275"/>
            <a:ext cx="8001000" cy="2181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Trebuchet MS"/>
              </a:rPr>
              <a:t>Involves considering the potential needs of all </a:t>
            </a:r>
            <a:r>
              <a:rPr lang="en-US" sz="2400" dirty="0" smtClean="0">
                <a:cs typeface="Trebuchet MS"/>
              </a:rPr>
              <a:t>workers when </a:t>
            </a:r>
            <a:r>
              <a:rPr lang="en-US" sz="2400" dirty="0">
                <a:cs typeface="Trebuchet MS"/>
              </a:rPr>
              <a:t>designing </a:t>
            </a:r>
            <a:r>
              <a:rPr lang="en-US" sz="2400" dirty="0" smtClean="0">
                <a:cs typeface="Trebuchet MS"/>
              </a:rPr>
              <a:t>workplace environments and tasks. </a:t>
            </a:r>
            <a:endParaRPr lang="en-US" sz="2400" dirty="0">
              <a:cs typeface="Trebuchet MS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rebuchet MS"/>
              </a:rPr>
              <a:t>Identifies </a:t>
            </a:r>
            <a:r>
              <a:rPr lang="en-US" sz="2400" dirty="0">
                <a:cs typeface="Trebuchet MS"/>
              </a:rPr>
              <a:t>and </a:t>
            </a:r>
            <a:r>
              <a:rPr lang="en-US" sz="2400" dirty="0" smtClean="0">
                <a:cs typeface="Trebuchet MS"/>
              </a:rPr>
              <a:t>eliminates </a:t>
            </a:r>
            <a:r>
              <a:rPr lang="en-US" sz="2400" i="1" dirty="0">
                <a:cs typeface="Trebuchet MS"/>
              </a:rPr>
              <a:t>unnecessary</a:t>
            </a:r>
            <a:r>
              <a:rPr lang="en-US" sz="2400" dirty="0">
                <a:cs typeface="Trebuchet MS"/>
              </a:rPr>
              <a:t> barriers to </a:t>
            </a:r>
            <a:r>
              <a:rPr lang="en-US" sz="2400" dirty="0" smtClean="0">
                <a:cs typeface="Trebuchet MS"/>
              </a:rPr>
              <a:t>work and professional development</a:t>
            </a:r>
            <a:endParaRPr lang="en-US" sz="2400" dirty="0">
              <a:cs typeface="Trebuchet M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499" y="635000"/>
            <a:ext cx="6934201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Universal Design </a:t>
            </a:r>
            <a:r>
              <a:rPr lang="en-US" dirty="0" smtClean="0"/>
              <a:t>for Workplaces</a:t>
            </a:r>
            <a:endParaRPr lang="en-US" dirty="0" smtClean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940425" y="6524625"/>
            <a:ext cx="320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Guelph University</a:t>
            </a:r>
          </a:p>
        </p:txBody>
      </p:sp>
      <p:pic>
        <p:nvPicPr>
          <p:cNvPr id="2" name="Picture 1" descr="universal desig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4956969"/>
            <a:ext cx="4445000" cy="187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011" y="431800"/>
            <a:ext cx="7483289" cy="6096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History of Universal Design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444625"/>
            <a:ext cx="6508377" cy="3916363"/>
          </a:xfrm>
          <a:ln>
            <a:prstDash val="solid"/>
          </a:ln>
        </p:spPr>
        <p:txBody>
          <a:bodyPr>
            <a:normAutofit/>
          </a:bodyPr>
          <a:lstStyle/>
          <a:p>
            <a:r>
              <a:rPr lang="en-US" sz="2400" dirty="0">
                <a:cs typeface="Trebuchet MS"/>
              </a:rPr>
              <a:t>Origins in architecture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759325" y="2324100"/>
            <a:ext cx="4041775" cy="2746375"/>
          </a:xfrm>
          <a:ln>
            <a:prstDash val="solid"/>
          </a:ln>
        </p:spPr>
        <p:txBody>
          <a:bodyPr>
            <a:normAutofit/>
          </a:bodyPr>
          <a:lstStyle/>
          <a:p>
            <a:pPr lvl="1" eaLnBrk="1" hangingPunct="1">
              <a:buFontTx/>
              <a:buChar char="-"/>
            </a:pPr>
            <a:r>
              <a:rPr lang="en-US" sz="2400" dirty="0">
                <a:cs typeface="Trebuchet MS"/>
              </a:rPr>
              <a:t>Curb cuts</a:t>
            </a:r>
          </a:p>
          <a:p>
            <a:pPr lvl="1" eaLnBrk="1" hangingPunct="1">
              <a:buFontTx/>
              <a:buChar char="-"/>
            </a:pPr>
            <a:r>
              <a:rPr lang="en-US" sz="2400" dirty="0">
                <a:cs typeface="Trebuchet MS"/>
              </a:rPr>
              <a:t>Automatic doors  </a:t>
            </a:r>
          </a:p>
          <a:p>
            <a:pPr lvl="1" eaLnBrk="1" hangingPunct="1">
              <a:buFontTx/>
              <a:buChar char="-"/>
            </a:pPr>
            <a:r>
              <a:rPr lang="en-US" sz="2400" dirty="0">
                <a:cs typeface="Trebuchet MS"/>
              </a:rPr>
              <a:t>Ramps</a:t>
            </a:r>
          </a:p>
          <a:p>
            <a:pPr lvl="1" eaLnBrk="1" hangingPunct="1">
              <a:buFontTx/>
              <a:buChar char="-"/>
            </a:pPr>
            <a:r>
              <a:rPr lang="en-US" sz="2400" dirty="0">
                <a:cs typeface="Trebuchet MS"/>
              </a:rPr>
              <a:t>Wider door frames</a:t>
            </a:r>
          </a:p>
          <a:p>
            <a:pPr lvl="1" eaLnBrk="1" hangingPunct="1">
              <a:buFontTx/>
              <a:buChar char="-"/>
            </a:pPr>
            <a:r>
              <a:rPr lang="en-US" sz="2400" dirty="0">
                <a:cs typeface="Trebuchet MS"/>
              </a:rPr>
              <a:t>Water fountains</a:t>
            </a:r>
          </a:p>
          <a:p>
            <a:pPr>
              <a:spcBef>
                <a:spcPct val="0"/>
              </a:spcBef>
            </a:pPr>
            <a:endParaRPr lang="en-CA" sz="2400" dirty="0">
              <a:cs typeface="Trebuchet MS"/>
            </a:endParaRPr>
          </a:p>
        </p:txBody>
      </p:sp>
      <p:pic>
        <p:nvPicPr>
          <p:cNvPr id="2355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1" y="2324100"/>
            <a:ext cx="30099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>
          <a:xfrm>
            <a:off x="469900" y="1628775"/>
            <a:ext cx="8001000" cy="437832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Workspaces and activities should be </a:t>
            </a:r>
            <a:r>
              <a:rPr lang="en-US" dirty="0" smtClean="0">
                <a:solidFill>
                  <a:schemeClr val="tx1"/>
                </a:solidFill>
              </a:rPr>
              <a:t>accessible to all employees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Work materials </a:t>
            </a:r>
            <a:r>
              <a:rPr lang="en-US" dirty="0"/>
              <a:t>and activities should provide flexibility in use, participation and </a:t>
            </a:r>
            <a:r>
              <a:rPr lang="en-US" dirty="0" smtClean="0"/>
              <a:t>presentation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Instructions should </a:t>
            </a:r>
            <a:r>
              <a:rPr lang="en-US" dirty="0"/>
              <a:t>be explicitly </a:t>
            </a:r>
            <a:r>
              <a:rPr lang="en-US" dirty="0">
                <a:solidFill>
                  <a:srgbClr val="000000"/>
                </a:solidFill>
              </a:rPr>
              <a:t>presented and readily </a:t>
            </a:r>
            <a:r>
              <a:rPr lang="en-US" dirty="0" smtClean="0">
                <a:solidFill>
                  <a:srgbClr val="000000"/>
                </a:solidFill>
              </a:rPr>
              <a:t>perceived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Employers should provide </a:t>
            </a:r>
            <a:r>
              <a:rPr lang="en-US" dirty="0"/>
              <a:t>a </a:t>
            </a:r>
            <a:r>
              <a:rPr lang="en-US" dirty="0" smtClean="0"/>
              <a:t>pro-social and supportive working environment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dirty="0" smtClean="0"/>
              <a:t>Supervisors </a:t>
            </a:r>
            <a:r>
              <a:rPr lang="en-CA" dirty="0"/>
              <a:t>should provide employees with clear expectations and constructive feedback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CA" dirty="0"/>
              <a:t>Employers should provide opportunities for exploring individual strengths and professional </a:t>
            </a:r>
            <a:r>
              <a:rPr lang="en-CA" dirty="0" smtClean="0"/>
              <a:t>growth and development</a:t>
            </a:r>
            <a:endParaRPr lang="en-CA" dirty="0"/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CA" dirty="0">
              <a:latin typeface="Lucida Sans Unicode" charset="0"/>
            </a:endParaRP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93700"/>
            <a:ext cx="7772399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Principles of Universal Design for Workplaces</a:t>
            </a:r>
            <a:endParaRPr lang="en-US" sz="3200" dirty="0" smtClean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813425" y="6183094"/>
            <a:ext cx="3203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i="1" dirty="0" smtClean="0"/>
              <a:t>Adapted from Guelph </a:t>
            </a:r>
            <a:r>
              <a:rPr lang="en-US" sz="1800" i="1" dirty="0"/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55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49406"/>
            <a:ext cx="4673600" cy="661894"/>
          </a:xfrm>
        </p:spPr>
        <p:txBody>
          <a:bodyPr/>
          <a:lstStyle/>
          <a:p>
            <a:pPr algn="ctr"/>
            <a:r>
              <a:rPr lang="en-US" sz="3600" dirty="0" smtClean="0"/>
              <a:t>Discussion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1937529"/>
            <a:ext cx="7366000" cy="400110"/>
          </a:xfrm>
          <a:prstGeom prst="rect">
            <a:avLst/>
          </a:prstGeom>
          <a:solidFill>
            <a:srgbClr val="C0082B"/>
          </a:solidFill>
          <a:ln w="38100" cmpd="sng">
            <a:solidFill>
              <a:schemeClr val="tx1"/>
            </a:solidFill>
          </a:ln>
          <a:effectLst>
            <a:outerShdw blurRad="50800" dist="114300" dir="2700000" algn="tl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Universal design in your workplace</a:t>
            </a:r>
            <a:endParaRPr lang="en-US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0" y="2984500"/>
            <a:ext cx="56923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/>
                <a:cs typeface="Trebuchet MS"/>
              </a:rPr>
              <a:t>Provide examples in the context of your own </a:t>
            </a:r>
            <a:r>
              <a:rPr lang="en-US" dirty="0" smtClean="0">
                <a:latin typeface="Trebuchet MS"/>
                <a:cs typeface="Trebuchet MS"/>
              </a:rPr>
              <a:t>experience </a:t>
            </a:r>
            <a:r>
              <a:rPr lang="en-US" dirty="0">
                <a:latin typeface="Trebuchet MS"/>
                <a:cs typeface="Trebuchet MS"/>
              </a:rPr>
              <a:t>where you felt that a particular </a:t>
            </a:r>
            <a:r>
              <a:rPr lang="en-US" dirty="0" smtClean="0">
                <a:latin typeface="Trebuchet MS"/>
                <a:cs typeface="Trebuchet MS"/>
              </a:rPr>
              <a:t>employee’s </a:t>
            </a:r>
            <a:r>
              <a:rPr lang="en-US" altLang="ja-JP" dirty="0" smtClean="0">
                <a:latin typeface="Trebuchet MS"/>
                <a:cs typeface="Trebuchet MS"/>
              </a:rPr>
              <a:t>needs </a:t>
            </a:r>
            <a:r>
              <a:rPr lang="en-US" altLang="ja-JP" dirty="0">
                <a:latin typeface="Trebuchet MS"/>
                <a:cs typeface="Trebuchet MS"/>
              </a:rPr>
              <a:t>may not have been met by:</a:t>
            </a:r>
          </a:p>
          <a:p>
            <a:endParaRPr lang="en-US" dirty="0">
              <a:latin typeface="Trebuchet MS"/>
              <a:cs typeface="Trebuchet MS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Work environment</a:t>
            </a:r>
            <a:endParaRPr lang="en-US" dirty="0">
              <a:latin typeface="Trebuchet MS"/>
              <a:cs typeface="Trebuchet MS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Supervisory method </a:t>
            </a:r>
            <a:r>
              <a:rPr lang="en-US" dirty="0">
                <a:latin typeface="Trebuchet MS"/>
                <a:cs typeface="Trebuchet MS"/>
              </a:rPr>
              <a:t>or style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Evaluation practices</a:t>
            </a:r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99">
            <a:off x="6009454" y="2028272"/>
            <a:ext cx="3094092" cy="4626083"/>
          </a:xfrm>
          <a:prstGeom prst="rect">
            <a:avLst/>
          </a:prstGeom>
        </p:spPr>
      </p:pic>
      <p:pic>
        <p:nvPicPr>
          <p:cNvPr id="3" name="Picture 2" descr="inaccessibl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36" y="3863172"/>
            <a:ext cx="1458127" cy="14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320" y="546100"/>
            <a:ext cx="5458968" cy="1048684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Tips </a:t>
            </a:r>
            <a:r>
              <a:rPr lang="en-US" sz="2800" dirty="0"/>
              <a:t>for </a:t>
            </a:r>
            <a:r>
              <a:rPr lang="en-US" sz="2800" dirty="0" smtClean="0"/>
              <a:t>Fostering Diversity and Inclusion </a:t>
            </a:r>
            <a:r>
              <a:rPr lang="en-US" sz="2800" dirty="0"/>
              <a:t>in the Workplace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100" y="2019300"/>
            <a:ext cx="8108188" cy="4078040"/>
          </a:xfrm>
          <a:prstGeom prst="rect">
            <a:avLst/>
          </a:prstGeom>
          <a:noFill/>
          <a:ln w="38100" cmpd="sng">
            <a:solidFill>
              <a:srgbClr val="C0082B">
                <a:alpha val="88000"/>
              </a:srgb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Clr>
                <a:srgbClr val="C0082B"/>
              </a:buClr>
              <a:buFont typeface="+mj-lt"/>
              <a:buAutoNum type="arabicPeriod"/>
            </a:pPr>
            <a:r>
              <a:rPr lang="en-US" dirty="0" smtClean="0">
                <a:latin typeface="Trebuchet MS"/>
                <a:cs typeface="Trebuchet MS"/>
              </a:rPr>
              <a:t>Implement workplace initiatives that foster the creation of safe and caring environments.  Such efforts contribute to the social, emotional and professional needs of employees.</a:t>
            </a:r>
          </a:p>
          <a:p>
            <a:pPr marL="457200" indent="-457200">
              <a:spcAft>
                <a:spcPts val="1000"/>
              </a:spcAft>
              <a:buClr>
                <a:srgbClr val="C0082B"/>
              </a:buClr>
              <a:buFont typeface="+mj-lt"/>
              <a:buAutoNum type="arabicPeriod"/>
            </a:pPr>
            <a:r>
              <a:rPr lang="en-US" dirty="0" smtClean="0">
                <a:latin typeface="Trebuchet MS"/>
                <a:cs typeface="Trebuchet MS"/>
              </a:rPr>
              <a:t>Apply universal design principles in the development and use of physical spaces. Such principles reinforce the importance of full inclusion and the appreciation of diversity.</a:t>
            </a:r>
          </a:p>
          <a:p>
            <a:pPr marL="457200" indent="-457200">
              <a:spcAft>
                <a:spcPts val="1000"/>
              </a:spcAft>
              <a:buClr>
                <a:srgbClr val="C0082B"/>
              </a:buClr>
              <a:buFont typeface="+mj-lt"/>
              <a:buAutoNum type="arabicPeriod"/>
            </a:pPr>
            <a:r>
              <a:rPr lang="en-CA" dirty="0" smtClean="0">
                <a:latin typeface="Trebuchet MS"/>
                <a:cs typeface="Trebuchet MS"/>
              </a:rPr>
              <a:t>Create opportunities for understanding and appreciating diversity in the workplace. Diversity may include a wide range of individual differences related to personal preferences, gender, sexual orientation, cultural backgrounds, and specific physical, emotional or mental health needs.</a:t>
            </a:r>
          </a:p>
          <a:p>
            <a:pPr marL="457200" indent="-457200">
              <a:buClr>
                <a:srgbClr val="C0082B"/>
              </a:buClr>
              <a:buFont typeface="+mj-lt"/>
              <a:buAutoNum type="arabicPeriod"/>
            </a:pPr>
            <a:r>
              <a:rPr lang="en-CA" dirty="0" smtClean="0">
                <a:latin typeface="Trebuchet MS"/>
                <a:cs typeface="Trebuchet MS"/>
              </a:rPr>
              <a:t>Explore areas of employee strength, interest and potential. Such exploration is critical for enhancing employee engagement in work tasks and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25828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320" y="546100"/>
            <a:ext cx="5458968" cy="1048684"/>
          </a:xfrm>
        </p:spPr>
        <p:txBody>
          <a:bodyPr>
            <a:noAutofit/>
          </a:bodyPr>
          <a:lstStyle/>
          <a:p>
            <a:pPr algn="r"/>
            <a:r>
              <a:rPr lang="en-US" sz="2800" dirty="0"/>
              <a:t>Tips for Fostering Diversity and Inclusion in the Workplace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100" y="2019300"/>
            <a:ext cx="8108188" cy="4078040"/>
          </a:xfrm>
          <a:prstGeom prst="rect">
            <a:avLst/>
          </a:prstGeom>
          <a:noFill/>
          <a:ln w="38100" cmpd="sng">
            <a:solidFill>
              <a:srgbClr val="C0082B">
                <a:alpha val="88000"/>
              </a:srgb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Clr>
                <a:srgbClr val="C0082B"/>
              </a:buClr>
              <a:buFont typeface="+mj-lt"/>
              <a:buAutoNum type="arabicPeriod" startAt="5"/>
            </a:pPr>
            <a:r>
              <a:rPr lang="en-CA" dirty="0">
                <a:latin typeface="Trebuchet MS"/>
                <a:cs typeface="Trebuchet MS"/>
              </a:rPr>
              <a:t>Create mentorship opportunities that encourage collaborative processes for identifying employee strengths, career aspirations, training options, and long term plans</a:t>
            </a:r>
            <a:r>
              <a:rPr lang="en-CA" dirty="0" smtClean="0">
                <a:latin typeface="Trebuchet MS"/>
                <a:cs typeface="Trebuchet MS"/>
              </a:rPr>
              <a:t>.</a:t>
            </a:r>
            <a:endParaRPr lang="en-US" dirty="0" smtClean="0">
              <a:latin typeface="Trebuchet MS"/>
              <a:ea typeface="ＭＳ Ｐゴシック" charset="0"/>
              <a:cs typeface="Trebuchet MS"/>
            </a:endParaRPr>
          </a:p>
          <a:p>
            <a:pPr marL="457200" lvl="0" indent="-457200">
              <a:spcAft>
                <a:spcPts val="1000"/>
              </a:spcAft>
              <a:buClr>
                <a:srgbClr val="C0082B"/>
              </a:buClr>
              <a:buFont typeface="+mj-lt"/>
              <a:buAutoNum type="arabicPeriod" startAt="5"/>
            </a:pPr>
            <a:r>
              <a:rPr lang="en-US" dirty="0" smtClean="0">
                <a:latin typeface="Trebuchet MS"/>
                <a:ea typeface="ＭＳ Ｐゴシック" charset="0"/>
                <a:cs typeface="Trebuchet MS"/>
              </a:rPr>
              <a:t>Create expectations around the use of language – including </a:t>
            </a:r>
            <a:r>
              <a:rPr lang="en-US" dirty="0" err="1" smtClean="0">
                <a:latin typeface="Trebuchet MS"/>
                <a:ea typeface="ＭＳ Ｐゴシック" charset="0"/>
                <a:cs typeface="Trebuchet MS"/>
              </a:rPr>
              <a:t>humour</a:t>
            </a:r>
            <a:r>
              <a:rPr lang="en-US" dirty="0" smtClean="0">
                <a:latin typeface="Trebuchet MS"/>
                <a:ea typeface="ＭＳ Ｐゴシック" charset="0"/>
                <a:cs typeface="Trebuchet MS"/>
              </a:rPr>
              <a:t> – that </a:t>
            </a:r>
            <a:r>
              <a:rPr lang="en-US" dirty="0">
                <a:latin typeface="Trebuchet MS"/>
                <a:ea typeface="ＭＳ Ｐゴシック" charset="0"/>
                <a:cs typeface="Trebuchet MS"/>
              </a:rPr>
              <a:t>is sensitive to employees’ needs, abilities and cultural </a:t>
            </a:r>
            <a:r>
              <a:rPr lang="en-US" dirty="0" smtClean="0">
                <a:latin typeface="Trebuchet MS"/>
                <a:ea typeface="ＭＳ Ｐゴシック" charset="0"/>
                <a:cs typeface="Trebuchet MS"/>
              </a:rPr>
              <a:t>identity.</a:t>
            </a:r>
          </a:p>
          <a:p>
            <a:pPr marL="457200" lvl="0" indent="-457200">
              <a:spcAft>
                <a:spcPts val="1000"/>
              </a:spcAft>
              <a:buClr>
                <a:srgbClr val="C0082B"/>
              </a:buClr>
              <a:buFont typeface="+mj-lt"/>
              <a:buAutoNum type="arabicPeriod" startAt="5"/>
            </a:pPr>
            <a:r>
              <a:rPr lang="en-US" dirty="0" smtClean="0">
                <a:latin typeface="Trebuchet MS"/>
                <a:ea typeface="ＭＳ Ｐゴシック" charset="0"/>
                <a:cs typeface="Trebuchet MS"/>
              </a:rPr>
              <a:t>Think about any existing barriers – physical, cultural, ideological – that might impact the inclusion of employees (new or current) of diverse  backgrounds, abilities, or lifestyles. Develop a plan to address these barriers and increase awareness in the workplace.</a:t>
            </a:r>
          </a:p>
          <a:p>
            <a:pPr marL="457200" lvl="0" indent="-457200">
              <a:buClr>
                <a:srgbClr val="C0082B"/>
              </a:buClr>
              <a:buFont typeface="+mj-lt"/>
              <a:buAutoNum type="arabicPeriod" startAt="5"/>
            </a:pPr>
            <a:r>
              <a:rPr lang="en-US" dirty="0" smtClean="0">
                <a:latin typeface="Trebuchet MS"/>
                <a:ea typeface="ＭＳ Ｐゴシック" charset="0"/>
                <a:cs typeface="Trebuchet MS"/>
              </a:rPr>
              <a:t>Be prepared to provide multiple means of accomplishing tasks, based on employee strengths, challenges and preferences – the produced outcome stays the same; but processes allow for multiple ways to get there.</a:t>
            </a:r>
          </a:p>
        </p:txBody>
      </p:sp>
    </p:spTree>
    <p:extLst>
      <p:ext uri="{BB962C8B-B14F-4D97-AF65-F5344CB8AC3E}">
        <p14:creationId xmlns:p14="http://schemas.microsoft.com/office/powerpoint/2010/main" val="28807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49406"/>
            <a:ext cx="4673600" cy="661894"/>
          </a:xfrm>
        </p:spPr>
        <p:txBody>
          <a:bodyPr/>
          <a:lstStyle/>
          <a:p>
            <a:pPr algn="ctr"/>
            <a:r>
              <a:rPr lang="en-US" sz="3600" dirty="0" smtClean="0"/>
              <a:t>Application Activity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1937529"/>
            <a:ext cx="7366000" cy="400110"/>
          </a:xfrm>
          <a:prstGeom prst="rect">
            <a:avLst/>
          </a:prstGeom>
          <a:solidFill>
            <a:srgbClr val="C0082B"/>
          </a:solidFill>
          <a:ln w="38100" cmpd="sng">
            <a:solidFill>
              <a:schemeClr val="tx1"/>
            </a:solidFill>
          </a:ln>
          <a:effectLst>
            <a:outerShdw blurRad="50800" dist="114300" dir="2700000" algn="tl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Planning a universally-designed event</a:t>
            </a:r>
            <a:endParaRPr lang="en-US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99">
            <a:off x="6009454" y="2028272"/>
            <a:ext cx="3094092" cy="4626083"/>
          </a:xfrm>
          <a:prstGeom prst="rect">
            <a:avLst/>
          </a:prstGeom>
        </p:spPr>
      </p:pic>
      <p:pic>
        <p:nvPicPr>
          <p:cNvPr id="7" name="Picture 6" descr="Encouraging-Ideas-Volunteer-H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71" y="3695700"/>
            <a:ext cx="1911058" cy="17589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400" y="2781300"/>
            <a:ext cx="5689600" cy="3046988"/>
          </a:xfrm>
          <a:prstGeom prst="rect">
            <a:avLst/>
          </a:prstGeom>
          <a:noFill/>
          <a:ln w="38100" cmpd="sng">
            <a:solidFill>
              <a:srgbClr val="C0082B">
                <a:alpha val="88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/>
                <a:cs typeface="Trebuchet MS"/>
              </a:rPr>
              <a:t>Think about a </a:t>
            </a:r>
            <a:r>
              <a:rPr lang="en-US" sz="2400" dirty="0" smtClean="0">
                <a:latin typeface="Trebuchet MS"/>
                <a:cs typeface="Trebuchet MS"/>
              </a:rPr>
              <a:t>social event </a:t>
            </a:r>
            <a:r>
              <a:rPr lang="en-US" sz="2400" dirty="0">
                <a:latin typeface="Trebuchet MS"/>
                <a:cs typeface="Trebuchet MS"/>
              </a:rPr>
              <a:t>that you could </a:t>
            </a:r>
            <a:r>
              <a:rPr lang="en-US" sz="2400" dirty="0" smtClean="0">
                <a:latin typeface="Trebuchet MS"/>
                <a:cs typeface="Trebuchet MS"/>
              </a:rPr>
              <a:t>plan for </a:t>
            </a:r>
            <a:r>
              <a:rPr lang="en-US" sz="2400" dirty="0">
                <a:latin typeface="Trebuchet MS"/>
                <a:cs typeface="Trebuchet MS"/>
              </a:rPr>
              <a:t>your staff or work team. In designing this event</a:t>
            </a:r>
            <a:r>
              <a:rPr lang="en-US" sz="2400" dirty="0" smtClean="0">
                <a:latin typeface="Trebuchet MS"/>
                <a:cs typeface="Trebuchet MS"/>
              </a:rPr>
              <a:t>, take </a:t>
            </a:r>
            <a:r>
              <a:rPr lang="en-US" sz="2400" dirty="0">
                <a:latin typeface="Trebuchet MS"/>
                <a:cs typeface="Trebuchet MS"/>
              </a:rPr>
              <a:t>into account the </a:t>
            </a:r>
            <a:r>
              <a:rPr lang="en-US" sz="2400" dirty="0" smtClean="0">
                <a:latin typeface="Trebuchet MS"/>
                <a:cs typeface="Trebuchet MS"/>
              </a:rPr>
              <a:t>importance </a:t>
            </a:r>
            <a:r>
              <a:rPr lang="en-US" sz="2400" dirty="0">
                <a:latin typeface="Trebuchet MS"/>
                <a:cs typeface="Trebuchet MS"/>
              </a:rPr>
              <a:t>of valuing diversity and </a:t>
            </a:r>
            <a:r>
              <a:rPr lang="en-US" sz="2400" dirty="0" smtClean="0">
                <a:latin typeface="Trebuchet MS"/>
                <a:cs typeface="Trebuchet MS"/>
              </a:rPr>
              <a:t>ensuring the </a:t>
            </a:r>
            <a:r>
              <a:rPr lang="en-US" sz="2400" dirty="0">
                <a:latin typeface="Trebuchet MS"/>
                <a:cs typeface="Trebuchet MS"/>
              </a:rPr>
              <a:t>inclusion of all team members. In your planning, consider the </a:t>
            </a:r>
            <a:r>
              <a:rPr lang="en-US" sz="2400" dirty="0" smtClean="0">
                <a:latin typeface="Trebuchet MS"/>
                <a:cs typeface="Trebuchet MS"/>
              </a:rPr>
              <a:t>Principles </a:t>
            </a:r>
            <a:r>
              <a:rPr lang="en-US" sz="2400" dirty="0">
                <a:latin typeface="Trebuchet MS"/>
                <a:cs typeface="Trebuchet MS"/>
              </a:rPr>
              <a:t>of Universal Design for Workplaces.</a:t>
            </a:r>
          </a:p>
        </p:txBody>
      </p:sp>
    </p:spTree>
    <p:extLst>
      <p:ext uri="{BB962C8B-B14F-4D97-AF65-F5344CB8AC3E}">
        <p14:creationId xmlns:p14="http://schemas.microsoft.com/office/powerpoint/2010/main" val="27955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320" y="580558"/>
            <a:ext cx="5458968" cy="769284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/>
              <a:t>Learning Objectives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000" y="1955800"/>
            <a:ext cx="7632700" cy="4064000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rgbClr val="C0082B"/>
              </a:buClr>
              <a:buSzPct val="85000"/>
            </a:pPr>
            <a:endParaRPr lang="en-CA" sz="24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marL="514350" indent="-514350">
              <a:buClr>
                <a:srgbClr val="C0082B"/>
              </a:buClr>
              <a:buSzPct val="85000"/>
              <a:buFont typeface="Wingdings" charset="2"/>
              <a:buChar char="v"/>
            </a:pPr>
            <a:r>
              <a:rPr lang="en-US" sz="2400" dirty="0" smtClean="0"/>
              <a:t>To promote </a:t>
            </a:r>
            <a:r>
              <a:rPr lang="en-US" sz="2400" dirty="0"/>
              <a:t>understanding of diversity </a:t>
            </a:r>
            <a:endParaRPr lang="en-US" sz="2400" dirty="0" smtClean="0"/>
          </a:p>
          <a:p>
            <a:pPr>
              <a:buClr>
                <a:srgbClr val="C0082B"/>
              </a:buClr>
              <a:buSzPct val="85000"/>
            </a:pPr>
            <a:endParaRPr lang="en-US" sz="2400" dirty="0" smtClean="0"/>
          </a:p>
          <a:p>
            <a:pPr marL="514350" indent="-514350">
              <a:buClr>
                <a:srgbClr val="C0082B"/>
              </a:buClr>
              <a:buSzPct val="85000"/>
              <a:buFont typeface="Wingdings" charset="2"/>
              <a:buChar char="v"/>
            </a:pPr>
            <a:r>
              <a:rPr lang="en-US" sz="2400" smtClean="0"/>
              <a:t>To affirm </a:t>
            </a:r>
            <a:r>
              <a:rPr lang="en-US" sz="2400" dirty="0" smtClean="0"/>
              <a:t>the importance </a:t>
            </a:r>
            <a:r>
              <a:rPr lang="en-US" sz="2400" dirty="0"/>
              <a:t>of creating an environment in which employees' different identities and abilities are not only respected, but also </a:t>
            </a:r>
            <a:r>
              <a:rPr lang="en-US" sz="2400" dirty="0" smtClean="0"/>
              <a:t>appreciated</a:t>
            </a:r>
          </a:p>
          <a:p>
            <a:pPr>
              <a:buClr>
                <a:srgbClr val="C0082B"/>
              </a:buClr>
              <a:buSzPct val="85000"/>
            </a:pPr>
            <a:endParaRPr lang="en-US" sz="2400" dirty="0" smtClean="0"/>
          </a:p>
          <a:p>
            <a:pPr marL="514350" indent="-514350">
              <a:buClr>
                <a:srgbClr val="C0082B"/>
              </a:buClr>
              <a:buSzPct val="85000"/>
              <a:buFont typeface="Wingdings" charset="2"/>
              <a:buChar char="v"/>
            </a:pPr>
            <a:r>
              <a:rPr lang="en-US" sz="2400" dirty="0" smtClean="0"/>
              <a:t>To highlight key </a:t>
            </a:r>
            <a:r>
              <a:rPr lang="en-US" sz="2400" dirty="0"/>
              <a:t>practices for supporting </a:t>
            </a:r>
            <a:r>
              <a:rPr lang="en-US" sz="2400" dirty="0" smtClean="0"/>
              <a:t>inclusive </a:t>
            </a:r>
            <a:r>
              <a:rPr lang="en-US" sz="2400" dirty="0"/>
              <a:t>workplace </a:t>
            </a:r>
            <a:r>
              <a:rPr lang="en-US" sz="2400" dirty="0" smtClean="0"/>
              <a:t>environments, relationships and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Thomas Edis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6650" y="1540669"/>
            <a:ext cx="2571750" cy="35448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6400"/>
            <a:ext cx="3670301" cy="749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ea typeface="+mj-ea"/>
              </a:rPr>
              <a:t>Thomas Edison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57199" y="2106613"/>
            <a:ext cx="52768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400" dirty="0">
                <a:latin typeface="Trebuchet MS"/>
                <a:cs typeface="Trebuchet MS"/>
              </a:rPr>
              <a:t>“My teachers say I'm addled...my father thought I was stupid, and I almost decided I was a dunce."</a:t>
            </a:r>
            <a:br>
              <a:rPr lang="en-CA" sz="2400" dirty="0">
                <a:latin typeface="Trebuchet MS"/>
                <a:cs typeface="Trebuchet MS"/>
              </a:rPr>
            </a:br>
            <a:r>
              <a:rPr lang="en-CA" sz="2400" dirty="0">
                <a:latin typeface="Trebuchet MS"/>
                <a:cs typeface="Trebuchet MS"/>
              </a:rPr>
              <a:t/>
            </a:r>
            <a:br>
              <a:rPr lang="en-CA" sz="2400" dirty="0">
                <a:latin typeface="Trebuchet MS"/>
                <a:cs typeface="Trebuchet MS"/>
              </a:rPr>
            </a:br>
            <a:r>
              <a:rPr lang="en-CA" sz="2400" dirty="0">
                <a:latin typeface="Trebuchet MS"/>
                <a:cs typeface="Trebuchet MS"/>
              </a:rPr>
              <a:t>"I haven't failed.  I've just found 10,000 ways that won't work."</a:t>
            </a:r>
            <a:r>
              <a:rPr lang="en-CA" dirty="0">
                <a:latin typeface="Trebuchet MS"/>
                <a:cs typeface="Trebuchet MS"/>
              </a:rPr>
              <a:t/>
            </a:r>
            <a:br>
              <a:rPr lang="en-CA" dirty="0">
                <a:latin typeface="Trebuchet MS"/>
                <a:cs typeface="Trebuchet MS"/>
              </a:rPr>
            </a:br>
            <a:endParaRPr lang="en-CA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1983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381000"/>
            <a:ext cx="6553200" cy="8509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0082B"/>
                </a:solidFill>
              </a:rPr>
              <a:t>What is Diversity? </a:t>
            </a:r>
            <a:endParaRPr lang="en-US" sz="3600" dirty="0">
              <a:solidFill>
                <a:srgbClr val="C0082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714500"/>
            <a:ext cx="7416800" cy="3695700"/>
          </a:xfrm>
        </p:spPr>
        <p:txBody>
          <a:bodyPr>
            <a:noAutofit/>
          </a:bodyPr>
          <a:lstStyle/>
          <a:p>
            <a:pPr lvl="0" algn="just">
              <a:buFont typeface="Wingdings" charset="2"/>
              <a:buChar char="v"/>
            </a:pPr>
            <a:r>
              <a:rPr lang="en-US" sz="2400" dirty="0" smtClean="0"/>
              <a:t>Diversity encompasses the many ways people may differ, including: </a:t>
            </a:r>
            <a:endParaRPr lang="en-US" sz="2400" dirty="0"/>
          </a:p>
          <a:p>
            <a:pPr lvl="1" algn="just">
              <a:buClr>
                <a:srgbClr val="C0082B"/>
              </a:buClr>
              <a:buFont typeface="Wingdings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Gender </a:t>
            </a:r>
          </a:p>
          <a:p>
            <a:pPr lvl="1" algn="just">
              <a:buClr>
                <a:srgbClr val="C0082B"/>
              </a:buClr>
              <a:buFont typeface="Wingdings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Race</a:t>
            </a:r>
          </a:p>
          <a:p>
            <a:pPr lvl="1" algn="just">
              <a:buClr>
                <a:srgbClr val="C0082B"/>
              </a:buClr>
              <a:buFont typeface="Wingdings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Nationality</a:t>
            </a:r>
          </a:p>
          <a:p>
            <a:pPr lvl="1" algn="just">
              <a:buClr>
                <a:srgbClr val="C0082B"/>
              </a:buClr>
              <a:buFont typeface="Wingdings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Education</a:t>
            </a:r>
          </a:p>
          <a:p>
            <a:pPr lvl="1" algn="just">
              <a:buClr>
                <a:srgbClr val="C0082B"/>
              </a:buClr>
              <a:buFont typeface="Wingdings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exual orientation</a:t>
            </a:r>
            <a:endParaRPr lang="en-US" sz="2000" dirty="0">
              <a:solidFill>
                <a:schemeClr val="tx1"/>
              </a:solidFill>
            </a:endParaRPr>
          </a:p>
          <a:p>
            <a:pPr lvl="1" algn="just">
              <a:buClr>
                <a:srgbClr val="C0082B"/>
              </a:buClr>
              <a:buFont typeface="Wingdings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Learning and working styles</a:t>
            </a:r>
          </a:p>
          <a:p>
            <a:pPr lvl="1" algn="just">
              <a:buClr>
                <a:srgbClr val="C0082B"/>
              </a:buClr>
              <a:buFont typeface="Wingdings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unctional expertise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320" y="546100"/>
            <a:ext cx="5458968" cy="1048684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/>
              <a:t>Understanding the Value of Diversity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73100" y="1993900"/>
            <a:ext cx="8108188" cy="3647152"/>
          </a:xfrm>
          <a:prstGeom prst="rect">
            <a:avLst/>
          </a:prstGeom>
          <a:noFill/>
          <a:ln w="38100" cmpd="sng">
            <a:solidFill>
              <a:srgbClr val="C0082B">
                <a:alpha val="88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C0082B"/>
              </a:buClr>
              <a:buFont typeface="Wingdings" charset="2"/>
              <a:buChar char="v"/>
            </a:pPr>
            <a:r>
              <a:rPr lang="en-US" sz="2100" dirty="0" smtClean="0">
                <a:solidFill>
                  <a:schemeClr val="tx2"/>
                </a:solidFill>
                <a:latin typeface="Trebuchet MS"/>
                <a:ea typeface="ＭＳ Ｐゴシック" pitchFamily="-65" charset="-128"/>
                <a:cs typeface="ＭＳ Ｐゴシック" pitchFamily="-65" charset="-128"/>
              </a:rPr>
              <a:t>Diversity challenges uniform and homogenous thinking processes.</a:t>
            </a:r>
          </a:p>
          <a:p>
            <a:pPr>
              <a:buClr>
                <a:srgbClr val="C0082B"/>
              </a:buClr>
            </a:pPr>
            <a:endParaRPr lang="en-US" sz="2100" dirty="0" smtClean="0">
              <a:solidFill>
                <a:schemeClr val="tx2"/>
              </a:solidFill>
              <a:latin typeface="Trebuchet MS"/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Clr>
                <a:srgbClr val="C0082B"/>
              </a:buClr>
              <a:buFont typeface="Wingdings" charset="2"/>
              <a:buChar char="v"/>
            </a:pPr>
            <a:r>
              <a:rPr lang="en-US" sz="2100" dirty="0" smtClean="0">
                <a:solidFill>
                  <a:schemeClr val="tx2"/>
                </a:solidFill>
                <a:latin typeface="Trebuchet MS"/>
                <a:ea typeface="ＭＳ Ｐゴシック" pitchFamily="-65" charset="-128"/>
                <a:cs typeface="ＭＳ Ｐゴシック" pitchFamily="-65" charset="-128"/>
              </a:rPr>
              <a:t>When individuals with different backgrounds and experiences work together to solve problems or come up with new ideas, we challenge our norms and reach greater levels of creativity and innovation. </a:t>
            </a:r>
          </a:p>
          <a:p>
            <a:pPr>
              <a:buClr>
                <a:srgbClr val="C0082B"/>
              </a:buClr>
              <a:buFont typeface="Wingdings" charset="2"/>
              <a:buChar char="v"/>
            </a:pPr>
            <a:endParaRPr lang="en-US" sz="2100" dirty="0" smtClean="0">
              <a:solidFill>
                <a:schemeClr val="tx2"/>
              </a:solidFill>
              <a:latin typeface="Trebuchet MS"/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Clr>
                <a:srgbClr val="C0082B"/>
              </a:buClr>
              <a:buFont typeface="Wingdings" charset="2"/>
              <a:buChar char="v"/>
            </a:pPr>
            <a:r>
              <a:rPr lang="en-CA" sz="2100" dirty="0" smtClean="0">
                <a:solidFill>
                  <a:schemeClr val="tx2"/>
                </a:solidFill>
                <a:latin typeface="Trebuchet MS"/>
                <a:ea typeface="ＭＳ Ｐゴシック" pitchFamily="-65" charset="-128"/>
                <a:cs typeface="ＭＳ Ｐゴシック" pitchFamily="-65" charset="-128"/>
              </a:rPr>
              <a:t>Management that accepts and encourages diversity creates a more fulfilling and accepting workplace, which is more likely to reduce employee turnover and raise productivity. </a:t>
            </a:r>
            <a:endParaRPr lang="en-CA" sz="2100" dirty="0">
              <a:solidFill>
                <a:schemeClr val="tx2"/>
              </a:solidFill>
              <a:latin typeface="Trebuchet MS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320" y="546100"/>
            <a:ext cx="5458968" cy="1048684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/>
              <a:t>Benefits of a Diverse Workforce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73100" y="2667000"/>
            <a:ext cx="3860800" cy="3046988"/>
          </a:xfrm>
          <a:prstGeom prst="rect">
            <a:avLst/>
          </a:prstGeom>
          <a:noFill/>
          <a:ln w="38100" cmpd="sng">
            <a:solidFill>
              <a:srgbClr val="C0082B">
                <a:alpha val="88000"/>
              </a:srgb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rebuchet MS"/>
                <a:cs typeface="Trebuchet MS"/>
              </a:rPr>
              <a:t>Improves </a:t>
            </a:r>
            <a:r>
              <a:rPr lang="en-US" sz="2400" dirty="0">
                <a:latin typeface="Trebuchet MS"/>
                <a:cs typeface="Trebuchet MS"/>
              </a:rPr>
              <a:t>corporate culture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Trebuchet MS"/>
                <a:cs typeface="Trebuchet MS"/>
              </a:rPr>
              <a:t>Improves employee morale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Trebuchet MS"/>
                <a:cs typeface="Trebuchet MS"/>
              </a:rPr>
              <a:t>Leads </a:t>
            </a:r>
            <a:r>
              <a:rPr lang="en-US" sz="2400" dirty="0" smtClean="0">
                <a:latin typeface="Trebuchet MS"/>
                <a:cs typeface="Trebuchet MS"/>
              </a:rPr>
              <a:t>to higher retention </a:t>
            </a:r>
            <a:r>
              <a:rPr lang="en-US" sz="2400" dirty="0">
                <a:latin typeface="Trebuchet MS"/>
                <a:cs typeface="Trebuchet MS"/>
              </a:rPr>
              <a:t>of employees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rebuchet MS"/>
                <a:cs typeface="Trebuchet MS"/>
              </a:rPr>
              <a:t>Decreases </a:t>
            </a:r>
            <a:r>
              <a:rPr lang="en-US" sz="2400" dirty="0">
                <a:latin typeface="Trebuchet MS"/>
                <a:cs typeface="Trebuchet MS"/>
              </a:rPr>
              <a:t>complaints and </a:t>
            </a:r>
            <a:r>
              <a:rPr lang="en-US" sz="2400" dirty="0" smtClean="0">
                <a:latin typeface="Trebuchet MS"/>
                <a:cs typeface="Trebuchet MS"/>
              </a:rPr>
              <a:t>litigation</a:t>
            </a:r>
            <a:endParaRPr lang="en-US" sz="2400" dirty="0"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6300" y="2667000"/>
            <a:ext cx="3860800" cy="3046988"/>
          </a:xfrm>
          <a:prstGeom prst="rect">
            <a:avLst/>
          </a:prstGeom>
          <a:noFill/>
          <a:ln w="38100" cmpd="sng">
            <a:solidFill>
              <a:srgbClr val="C0082B">
                <a:alpha val="88000"/>
              </a:srgb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Trebuchet MS"/>
                <a:cs typeface="Trebuchet MS"/>
              </a:rPr>
              <a:t>Increases creativity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Trebuchet MS"/>
                <a:cs typeface="Trebuchet MS"/>
              </a:rPr>
              <a:t>Decreases interpersonal conflict between employees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rebuchet MS"/>
                <a:cs typeface="Trebuchet MS"/>
              </a:rPr>
              <a:t>Improves </a:t>
            </a:r>
            <a:r>
              <a:rPr lang="en-US" sz="2400" dirty="0">
                <a:latin typeface="Trebuchet MS"/>
                <a:cs typeface="Trebuchet MS"/>
              </a:rPr>
              <a:t>client relations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Trebuchet MS"/>
                <a:cs typeface="Trebuchet MS"/>
              </a:rPr>
              <a:t>Increases productivity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Trebuchet MS"/>
                <a:cs typeface="Trebuchet MS"/>
              </a:rPr>
              <a:t>Improves the bottom </a:t>
            </a:r>
            <a:r>
              <a:rPr lang="en-US" sz="2400" dirty="0" smtClean="0">
                <a:latin typeface="Trebuchet MS"/>
                <a:cs typeface="Trebuchet MS"/>
              </a:rPr>
              <a:t>line</a:t>
            </a:r>
            <a:endParaRPr lang="en-US" sz="2400" dirty="0">
              <a:latin typeface="Trebuchet MS"/>
              <a:cs typeface="Trebuchet MS"/>
            </a:endParaRPr>
          </a:p>
        </p:txBody>
      </p:sp>
      <p:pic>
        <p:nvPicPr>
          <p:cNvPr id="3" name="Picture 2" descr="encourag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6" y="279400"/>
            <a:ext cx="2246883" cy="1484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225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rebuchet MS"/>
                <a:cs typeface="Trebuchet MS"/>
              </a:rPr>
              <a:t>Adapted from Innovation Zen</a:t>
            </a:r>
            <a:endParaRPr lang="en-US" sz="1200" i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14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94967"/>
            <a:ext cx="7035800" cy="717550"/>
          </a:xfrm>
        </p:spPr>
        <p:txBody>
          <a:bodyPr/>
          <a:lstStyle/>
          <a:p>
            <a:pPr algn="ctr"/>
            <a:r>
              <a:rPr lang="en-US" sz="3600" dirty="0" smtClean="0"/>
              <a:t>Awareness of Physical Diversity</a:t>
            </a:r>
            <a:endParaRPr lang="en-US" sz="3600" dirty="0"/>
          </a:p>
        </p:txBody>
      </p:sp>
      <p:graphicFrame>
        <p:nvGraphicFramePr>
          <p:cNvPr id="3" name="Group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440008"/>
              </p:ext>
            </p:extLst>
          </p:nvPr>
        </p:nvGraphicFramePr>
        <p:xfrm>
          <a:off x="481013" y="1958617"/>
          <a:ext cx="7772400" cy="422089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486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Do Not Use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Use Instead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Cripple/crippled by; victim; invalid; stricken with…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Disability/physical disability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The blind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Person who is blind or has a visual impairment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Inflicted; afflicted/afflicted by; deformed; incapacitated; poor; unfortunate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Disabled since birth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Caused by…; born with….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Confined to a wheelchair; restricted to a wheelchair; wheelchair bound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The wheelchair enables mobility!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Person who uses a wheelchair…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Normal / average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Able-bodied; non-disabled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Deaf mute; deaf and dumb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Person who is deaf; person who is hard of hearing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3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320" y="635000"/>
            <a:ext cx="5458968" cy="667684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/>
              <a:t>Working with Diverse Teams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6788" y="2197100"/>
            <a:ext cx="7658100" cy="3582070"/>
          </a:xfrm>
          <a:prstGeom prst="rect">
            <a:avLst/>
          </a:prstGeom>
          <a:solidFill>
            <a:srgbClr val="C0082B"/>
          </a:solidFill>
          <a:ln w="38100" cmpd="sng">
            <a:solidFill>
              <a:schemeClr val="tx1"/>
            </a:solidFill>
            <a:prstDash val="solid"/>
          </a:ln>
          <a:effectLst>
            <a:outerShdw blurRad="50800" dist="1143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ts val="2475"/>
              </a:lnSpc>
              <a:buFont typeface="Arial"/>
              <a:buChar char="•"/>
            </a:pPr>
            <a:r>
              <a:rPr lang="en-CA" sz="2000" dirty="0" smtClean="0">
                <a:solidFill>
                  <a:schemeClr val="bg1"/>
                </a:solidFill>
                <a:latin typeface="Trebuchet MS"/>
              </a:rPr>
              <a:t>Explore and identify team members’ areas of strength</a:t>
            </a:r>
          </a:p>
          <a:p>
            <a:pPr marL="342900" lvl="0" indent="-342900" algn="just">
              <a:lnSpc>
                <a:spcPts val="2475"/>
              </a:lnSpc>
              <a:buFont typeface="Arial"/>
              <a:buChar char="•"/>
            </a:pPr>
            <a:r>
              <a:rPr lang="en-CA" sz="2000" dirty="0" smtClean="0">
                <a:solidFill>
                  <a:schemeClr val="bg1"/>
                </a:solidFill>
                <a:latin typeface="Trebuchet MS"/>
              </a:rPr>
              <a:t>Appreciate the abilities and ideas brought to the table</a:t>
            </a:r>
          </a:p>
          <a:p>
            <a:pPr marL="342900" lvl="0" indent="-342900" algn="just">
              <a:lnSpc>
                <a:spcPts val="2475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/>
              </a:rPr>
              <a:t>K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</a:rPr>
              <a:t>now that team members will differ in:</a:t>
            </a:r>
          </a:p>
          <a:p>
            <a:pPr marL="800100" lvl="1" indent="-342900" algn="just">
              <a:lnSpc>
                <a:spcPts val="2475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/>
              </a:rPr>
              <a:t>H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</a:rPr>
              <a:t>ow they think</a:t>
            </a:r>
          </a:p>
          <a:p>
            <a:pPr marL="800100" lvl="1" indent="-342900" algn="just">
              <a:lnSpc>
                <a:spcPts val="2475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/>
              </a:rPr>
              <a:t>H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</a:rPr>
              <a:t>ow they build relationships</a:t>
            </a:r>
            <a:endParaRPr lang="en-US" sz="2000" dirty="0">
              <a:solidFill>
                <a:schemeClr val="bg1"/>
              </a:solidFill>
              <a:latin typeface="Trebuchet MS"/>
            </a:endParaRPr>
          </a:p>
          <a:p>
            <a:pPr marL="800100" lvl="1" indent="-342900" algn="just">
              <a:lnSpc>
                <a:spcPts val="2475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/>
              </a:rPr>
              <a:t>H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</a:rPr>
              <a:t>ow patient they can be</a:t>
            </a:r>
            <a:endParaRPr lang="en-US" sz="2000" dirty="0">
              <a:solidFill>
                <a:schemeClr val="bg1"/>
              </a:solidFill>
              <a:latin typeface="Trebuchet MS"/>
            </a:endParaRPr>
          </a:p>
          <a:p>
            <a:pPr marL="800100" lvl="1" indent="-342900" algn="just">
              <a:lnSpc>
                <a:spcPts val="2475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/>
              </a:rPr>
              <a:t>H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</a:rPr>
              <a:t>ow prepared they need to feel</a:t>
            </a:r>
            <a:endParaRPr lang="en-US" sz="2000" dirty="0">
              <a:solidFill>
                <a:schemeClr val="bg1"/>
              </a:solidFill>
              <a:latin typeface="Trebuchet MS"/>
            </a:endParaRPr>
          </a:p>
          <a:p>
            <a:pPr marL="800100" lvl="1" indent="-342900" algn="just">
              <a:lnSpc>
                <a:spcPts val="2475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/>
              </a:rPr>
              <a:t>W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</a:rPr>
              <a:t>hat drives them</a:t>
            </a:r>
            <a:endParaRPr lang="en-US" sz="2000" dirty="0">
              <a:solidFill>
                <a:schemeClr val="bg1"/>
              </a:solidFill>
              <a:latin typeface="Trebuchet MS"/>
            </a:endParaRPr>
          </a:p>
          <a:p>
            <a:pPr marL="800100" lvl="1" indent="-342900" algn="just">
              <a:lnSpc>
                <a:spcPts val="2475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/>
              </a:rPr>
              <a:t>W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</a:rPr>
              <a:t>hat challenges them</a:t>
            </a:r>
            <a:endParaRPr lang="en-US" sz="2000" dirty="0">
              <a:solidFill>
                <a:schemeClr val="bg1"/>
              </a:solidFill>
              <a:latin typeface="Trebuchet MS"/>
            </a:endParaRPr>
          </a:p>
          <a:p>
            <a:pPr marL="800100" lvl="1" indent="-342900" algn="just">
              <a:lnSpc>
                <a:spcPts val="2475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/>
              </a:rPr>
              <a:t>W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</a:rPr>
              <a:t>hat their goals are</a:t>
            </a:r>
          </a:p>
          <a:p>
            <a:pPr algn="just">
              <a:lnSpc>
                <a:spcPts val="2475"/>
              </a:lnSpc>
            </a:pPr>
            <a:endParaRPr lang="en-CA" sz="2000" dirty="0">
              <a:solidFill>
                <a:schemeClr val="bg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548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49406"/>
            <a:ext cx="4673600" cy="661894"/>
          </a:xfrm>
        </p:spPr>
        <p:txBody>
          <a:bodyPr/>
          <a:lstStyle/>
          <a:p>
            <a:pPr algn="ctr"/>
            <a:r>
              <a:rPr lang="en-US" sz="3600" dirty="0" smtClean="0"/>
              <a:t>Think about…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2400300"/>
            <a:ext cx="7366000" cy="400110"/>
          </a:xfrm>
          <a:prstGeom prst="rect">
            <a:avLst/>
          </a:prstGeom>
          <a:solidFill>
            <a:srgbClr val="C0082B"/>
          </a:solidFill>
          <a:ln w="38100" cmpd="sng">
            <a:solidFill>
              <a:schemeClr val="tx1"/>
            </a:solidFill>
          </a:ln>
          <a:effectLst>
            <a:outerShdw blurRad="50800" dist="114300" dir="2700000" algn="tl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Diversity in your workplace</a:t>
            </a:r>
            <a:endParaRPr lang="en-US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800" y="3187700"/>
            <a:ext cx="5692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Think about a time when a new employee joined your workplace or team, and you had an opportunity to challenge your assumptions and perceptions. How did this re-examination benefit you as a person? How did it impact your approach to diversity in either your personal or work life?</a:t>
            </a:r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99">
            <a:off x="6009454" y="2028272"/>
            <a:ext cx="3094092" cy="4626083"/>
          </a:xfrm>
          <a:prstGeom prst="rect">
            <a:avLst/>
          </a:prstGeom>
        </p:spPr>
      </p:pic>
      <p:pic>
        <p:nvPicPr>
          <p:cNvPr id="3" name="Picture 2" descr="diversity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90" y="3669169"/>
            <a:ext cx="1749733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FSEAP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C0082B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C0082B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</TotalTime>
  <Words>1152</Words>
  <Application>Microsoft Macintosh PowerPoint</Application>
  <PresentationFormat>On-screen Show (4:3)</PresentationFormat>
  <Paragraphs>125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Century Gothic</vt:lpstr>
      <vt:lpstr>Lucida Sans Unicode</vt:lpstr>
      <vt:lpstr>ＭＳ Ｐゴシック</vt:lpstr>
      <vt:lpstr>Olympian LT Std Roman</vt:lpstr>
      <vt:lpstr>Verdana</vt:lpstr>
      <vt:lpstr>Wingdings 2</vt:lpstr>
      <vt:lpstr>メイリオ</vt:lpstr>
      <vt:lpstr>Arial</vt:lpstr>
      <vt:lpstr>Calibri</vt:lpstr>
      <vt:lpstr>Trebuchet MS</vt:lpstr>
      <vt:lpstr>Wingdings</vt:lpstr>
      <vt:lpstr>Plaza</vt:lpstr>
      <vt:lpstr>Understanding and Appreciating Diversity and Inclusion</vt:lpstr>
      <vt:lpstr>Learning Objectives</vt:lpstr>
      <vt:lpstr>Thomas Edison</vt:lpstr>
      <vt:lpstr>What is Diversity? </vt:lpstr>
      <vt:lpstr>Understanding the Value of Diversity</vt:lpstr>
      <vt:lpstr>Benefits of a Diverse Workforce</vt:lpstr>
      <vt:lpstr>Awareness of Physical Diversity</vt:lpstr>
      <vt:lpstr>Working with Diverse Teams</vt:lpstr>
      <vt:lpstr>Think about…</vt:lpstr>
      <vt:lpstr>What is Inclusion?</vt:lpstr>
      <vt:lpstr>Benefits of Inclusion</vt:lpstr>
      <vt:lpstr>Trends</vt:lpstr>
      <vt:lpstr>Universal Design for Workplaces</vt:lpstr>
      <vt:lpstr>History of Universal Design</vt:lpstr>
      <vt:lpstr>Principles of Universal Design for Workplaces</vt:lpstr>
      <vt:lpstr>Discussion</vt:lpstr>
      <vt:lpstr>Tips for Fostering Diversity and Inclusion in the Workplace</vt:lpstr>
      <vt:lpstr>Tips for Fostering Diversity and Inclusion in the Workplace</vt:lpstr>
      <vt:lpstr>Application Activity</vt:lpstr>
    </vt:vector>
  </TitlesOfParts>
  <Company>William Morrison &amp; Associates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Kelsey Forde</dc:creator>
  <cp:lastModifiedBy>Patricia Peterson</cp:lastModifiedBy>
  <cp:revision>118</cp:revision>
  <dcterms:created xsi:type="dcterms:W3CDTF">2014-01-09T19:46:14Z</dcterms:created>
  <dcterms:modified xsi:type="dcterms:W3CDTF">2017-02-27T16:12:33Z</dcterms:modified>
</cp:coreProperties>
</file>