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8"/>
    <p:restoredTop sz="93096"/>
  </p:normalViewPr>
  <p:slideViewPr>
    <p:cSldViewPr snapToGrid="0" snapToObjects="1">
      <p:cViewPr>
        <p:scale>
          <a:sx n="49" d="100"/>
          <a:sy n="49" d="100"/>
        </p:scale>
        <p:origin x="188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Shape 96"/>
          <p:cNvSpPr>
            <a:spLocks noGrp="1"/>
          </p:cNvSpPr>
          <p:nvPr>
            <p:ph type="title"/>
          </p:nvPr>
        </p:nvSpPr>
        <p:spPr>
          <a:xfrm>
            <a:off x="355600" y="3225800"/>
            <a:ext cx="12293600" cy="3302000"/>
          </a:xfrm>
          <a:prstGeom prst="rect">
            <a:avLst/>
          </a:prstGeom>
        </p:spPr>
        <p:txBody>
          <a:bodyPr/>
          <a:lstStyle/>
          <a:p>
            <a:r>
              <a:t>Title Text</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Shape 104"/>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105" name="Shape 105"/>
          <p:cNvSpPr>
            <a:spLocks noGrp="1"/>
          </p:cNvSpPr>
          <p:nvPr>
            <p:ph type="title"/>
          </p:nvPr>
        </p:nvSpPr>
        <p:spPr>
          <a:xfrm>
            <a:off x="355600" y="7416800"/>
            <a:ext cx="12293600" cy="1282700"/>
          </a:xfrm>
          <a:prstGeom prst="rect">
            <a:avLst/>
          </a:prstGeom>
        </p:spPr>
        <p:txBody>
          <a:bodyPr/>
          <a:lstStyle/>
          <a:p>
            <a:r>
              <a:t>Title Text</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114" name="Shape 114"/>
          <p:cNvSpPr>
            <a:spLocks noGrp="1"/>
          </p:cNvSpPr>
          <p:nvPr>
            <p:ph type="title"/>
          </p:nvPr>
        </p:nvSpPr>
        <p:spPr>
          <a:xfrm>
            <a:off x="355600" y="7416800"/>
            <a:ext cx="12293600" cy="1282700"/>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Shape 122"/>
          <p:cNvSpPr>
            <a:spLocks noGrp="1"/>
          </p:cNvSpPr>
          <p:nvPr>
            <p:ph type="pic" sz="half" idx="13"/>
          </p:nvPr>
        </p:nvSpPr>
        <p:spPr>
          <a:xfrm>
            <a:off x="6705600" y="679450"/>
            <a:ext cx="5994400" cy="8394700"/>
          </a:xfrm>
          <a:prstGeom prst="rect">
            <a:avLst/>
          </a:prstGeom>
        </p:spPr>
        <p:txBody>
          <a:bodyPr lIns="91439" tIns="45719" rIns="91439" bIns="45719" anchor="t"/>
          <a:lstStyle/>
          <a:p>
            <a:endParaRPr/>
          </a:p>
        </p:txBody>
      </p:sp>
      <p:sp>
        <p:nvSpPr>
          <p:cNvPr id="123" name="Shape 123"/>
          <p:cNvSpPr>
            <a:spLocks noGrp="1"/>
          </p:cNvSpPr>
          <p:nvPr>
            <p:ph type="title"/>
          </p:nvPr>
        </p:nvSpPr>
        <p:spPr>
          <a:xfrm>
            <a:off x="355600" y="1384300"/>
            <a:ext cx="5892800" cy="3505200"/>
          </a:xfrm>
          <a:prstGeom prst="rect">
            <a:avLst/>
          </a:prstGeom>
        </p:spPr>
        <p:txBody>
          <a:bodyPr anchor="b"/>
          <a:lstStyle/>
          <a:p>
            <a:r>
              <a:t>Title Text</a:t>
            </a:r>
          </a:p>
        </p:txBody>
      </p:sp>
      <p:sp>
        <p:nvSpPr>
          <p:cNvPr id="124" name="Shape 12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pic" sz="half" idx="13"/>
          </p:nvPr>
        </p:nvSpPr>
        <p:spPr>
          <a:xfrm>
            <a:off x="6705600" y="679450"/>
            <a:ext cx="5994400" cy="8394700"/>
          </a:xfrm>
          <a:prstGeom prst="rect">
            <a:avLst/>
          </a:prstGeom>
        </p:spPr>
        <p:txBody>
          <a:bodyPr lIns="91439" tIns="45719" rIns="91439" bIns="45719" anchor="t"/>
          <a:lstStyle/>
          <a:p>
            <a:endParaRPr/>
          </a:p>
        </p:txBody>
      </p:sp>
      <p:sp>
        <p:nvSpPr>
          <p:cNvPr id="133" name="Shape 133"/>
          <p:cNvSpPr>
            <a:spLocks noGrp="1"/>
          </p:cNvSpPr>
          <p:nvPr>
            <p:ph type="title"/>
          </p:nvPr>
        </p:nvSpPr>
        <p:spPr>
          <a:xfrm>
            <a:off x="355600" y="1384300"/>
            <a:ext cx="5892800" cy="3505200"/>
          </a:xfrm>
          <a:prstGeom prst="rect">
            <a:avLst/>
          </a:prstGeom>
        </p:spPr>
        <p:txBody>
          <a:bodyPr anchor="b"/>
          <a:lstStyle/>
          <a:p>
            <a:r>
              <a:t>Title Text</a:t>
            </a:r>
          </a:p>
        </p:txBody>
      </p:sp>
      <p:sp>
        <p:nvSpPr>
          <p:cNvPr id="134" name="Shape 13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2" name="Shape 142"/>
          <p:cNvSpPr>
            <a:spLocks noGrp="1"/>
          </p:cNvSpPr>
          <p:nvPr>
            <p:ph type="pic" sz="half" idx="13"/>
          </p:nvPr>
        </p:nvSpPr>
        <p:spPr>
          <a:xfrm>
            <a:off x="7518400" y="2819400"/>
            <a:ext cx="4381500" cy="6591300"/>
          </a:xfrm>
          <a:prstGeom prst="rect">
            <a:avLst/>
          </a:prstGeom>
        </p:spPr>
        <p:txBody>
          <a:bodyPr lIns="91439" tIns="45719" rIns="91439" bIns="45719" anchor="t"/>
          <a:lstStyle/>
          <a:p>
            <a:endParaRPr/>
          </a:p>
        </p:txBody>
      </p:sp>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1101796"/>
            <a:ext cx="5599289" cy="1988969"/>
          </a:xfrm>
        </p:spPr>
        <p:txBody>
          <a:bodyPr anchor="b" anchorCtr="0"/>
          <a:lstStyle>
            <a:lvl1pPr algn="r">
              <a:defRPr sz="4551" b="0" cap="none" baseline="0"/>
            </a:lvl1pPr>
          </a:lstStyle>
          <a:p>
            <a:r>
              <a:rPr lang="en-CA" dirty="0" smtClean="0"/>
              <a:t>This can be another slide layout</a:t>
            </a:r>
            <a:endParaRPr dirty="0"/>
          </a:p>
        </p:txBody>
      </p:sp>
      <p:sp>
        <p:nvSpPr>
          <p:cNvPr id="3" name="Text Placeholder 2"/>
          <p:cNvSpPr>
            <a:spLocks noGrp="1"/>
          </p:cNvSpPr>
          <p:nvPr>
            <p:ph type="body" idx="1" hasCustomPrompt="1"/>
          </p:nvPr>
        </p:nvSpPr>
        <p:spPr>
          <a:xfrm>
            <a:off x="848925" y="3648569"/>
            <a:ext cx="9357294" cy="5091291"/>
          </a:xfrm>
        </p:spPr>
        <p:txBody>
          <a:bodyPr anchor="t" anchorCtr="0">
            <a:normAutofit/>
          </a:bodyPr>
          <a:lstStyle>
            <a:lvl1pPr marL="0" indent="0" algn="r">
              <a:spcBef>
                <a:spcPts val="0"/>
              </a:spcBef>
              <a:buNone/>
              <a:defRPr sz="2276">
                <a:solidFill>
                  <a:schemeClr val="tx2"/>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CA" dirty="0" smtClean="0"/>
              <a:t>With lots of information here. </a:t>
            </a:r>
          </a:p>
        </p:txBody>
      </p:sp>
    </p:spTree>
    <p:extLst>
      <p:ext uri="{BB962C8B-B14F-4D97-AF65-F5344CB8AC3E}">
        <p14:creationId xmlns:p14="http://schemas.microsoft.com/office/powerpoint/2010/main" val="27511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21" name="Shape 21"/>
          <p:cNvSpPr>
            <a:spLocks noGrp="1"/>
          </p:cNvSpPr>
          <p:nvPr>
            <p:ph type="title"/>
          </p:nvPr>
        </p:nvSpPr>
        <p:spPr>
          <a:xfrm>
            <a:off x="355600" y="6832600"/>
            <a:ext cx="12293600" cy="1257300"/>
          </a:xfrm>
          <a:prstGeom prst="rect">
            <a:avLst/>
          </a:prstGeom>
        </p:spPr>
        <p:txBody>
          <a:bodyPr anchor="b"/>
          <a:lstStyle/>
          <a:p>
            <a:r>
              <a:t>Title Text</a:t>
            </a:r>
          </a:p>
        </p:txBody>
      </p:sp>
      <p:sp>
        <p:nvSpPr>
          <p:cNvPr id="22" name="Shape 2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31" name="Shape 31"/>
          <p:cNvSpPr>
            <a:spLocks noGrp="1"/>
          </p:cNvSpPr>
          <p:nvPr>
            <p:ph type="title"/>
          </p:nvPr>
        </p:nvSpPr>
        <p:spPr>
          <a:xfrm>
            <a:off x="355600" y="6832600"/>
            <a:ext cx="12293600" cy="1257300"/>
          </a:xfrm>
          <a:prstGeom prst="rect">
            <a:avLst/>
          </a:prstGeom>
        </p:spPr>
        <p:txBody>
          <a:bodyPr anchor="b"/>
          <a:lstStyle/>
          <a:p>
            <a:r>
              <a:t>Title Text</a:t>
            </a:r>
          </a:p>
        </p:txBody>
      </p:sp>
      <p:sp>
        <p:nvSpPr>
          <p:cNvPr id="32" name="Shape 3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png"/><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P900422730.jpg"/>
          <p:cNvPicPr>
            <a:picLocks noChangeAspect="1"/>
          </p:cNvPicPr>
          <p:nvPr/>
        </p:nvPicPr>
        <p:blipFill>
          <a:blip r:embed="rId2">
            <a:extLst/>
          </a:blip>
          <a:srcRect l="1506" r="1589" b="10925"/>
          <a:stretch>
            <a:fillRect/>
          </a:stretch>
        </p:blipFill>
        <p:spPr>
          <a:xfrm>
            <a:off x="1600200" y="4922628"/>
            <a:ext cx="3268136" cy="3004083"/>
          </a:xfrm>
          <a:prstGeom prst="rect">
            <a:avLst/>
          </a:prstGeom>
          <a:ln w="12700">
            <a:miter lim="400000"/>
          </a:ln>
          <a:effectLst>
            <a:outerShdw blurRad="127000" dist="76200" dir="2700000" rotWithShape="0">
              <a:srgbClr val="000000">
                <a:alpha val="75000"/>
              </a:srgbClr>
            </a:outerShdw>
          </a:effectLst>
        </p:spPr>
      </p:pic>
      <p:pic>
        <p:nvPicPr>
          <p:cNvPr id="173" name="MP910220729.jpg"/>
          <p:cNvPicPr>
            <a:picLocks noChangeAspect="1"/>
          </p:cNvPicPr>
          <p:nvPr/>
        </p:nvPicPr>
        <p:blipFill>
          <a:blip r:embed="rId3">
            <a:extLst/>
          </a:blip>
          <a:srcRect t="5690" b="5161"/>
          <a:stretch>
            <a:fillRect/>
          </a:stretch>
        </p:blipFill>
        <p:spPr>
          <a:xfrm>
            <a:off x="4868334" y="4914900"/>
            <a:ext cx="3268136" cy="3011811"/>
          </a:xfrm>
          <a:prstGeom prst="rect">
            <a:avLst/>
          </a:prstGeom>
          <a:ln w="12700">
            <a:miter lim="400000"/>
          </a:ln>
          <a:effectLst>
            <a:outerShdw blurRad="127000" dist="76200" dir="2700000" rotWithShape="0">
              <a:srgbClr val="000000">
                <a:alpha val="75000"/>
              </a:srgbClr>
            </a:outerShdw>
          </a:effectLst>
        </p:spPr>
      </p:pic>
      <p:pic>
        <p:nvPicPr>
          <p:cNvPr id="174" name="vaughn5.jpg"/>
          <p:cNvPicPr>
            <a:picLocks noChangeAspect="1"/>
          </p:cNvPicPr>
          <p:nvPr/>
        </p:nvPicPr>
        <p:blipFill>
          <a:blip r:embed="rId4">
            <a:extLst/>
          </a:blip>
          <a:srcRect l="14589" t="265" r="13070"/>
          <a:stretch>
            <a:fillRect/>
          </a:stretch>
        </p:blipFill>
        <p:spPr>
          <a:xfrm>
            <a:off x="8123724" y="4914900"/>
            <a:ext cx="3293625" cy="3027230"/>
          </a:xfrm>
          <a:prstGeom prst="rect">
            <a:avLst/>
          </a:prstGeom>
          <a:ln w="12700">
            <a:miter lim="400000"/>
          </a:ln>
          <a:effectLst>
            <a:outerShdw blurRad="127000" dist="76200" dir="2700000" rotWithShape="0">
              <a:srgbClr val="000000">
                <a:alpha val="75000"/>
              </a:srgbClr>
            </a:outerShdw>
          </a:effectLst>
        </p:spPr>
      </p:pic>
      <p:sp>
        <p:nvSpPr>
          <p:cNvPr id="175" name="Shape 175"/>
          <p:cNvSpPr>
            <a:spLocks noGrp="1"/>
          </p:cNvSpPr>
          <p:nvPr>
            <p:ph type="title" idx="4294967295"/>
          </p:nvPr>
        </p:nvSpPr>
        <p:spPr>
          <a:xfrm>
            <a:off x="355600" y="1511300"/>
            <a:ext cx="12293600" cy="2438400"/>
          </a:xfrm>
          <a:prstGeom prst="rect">
            <a:avLst/>
          </a:prstGeom>
        </p:spPr>
        <p:txBody>
          <a:bodyPr/>
          <a:lstStyle/>
          <a:p>
            <a:r>
              <a:t>positive leadership:</a:t>
            </a:r>
          </a:p>
          <a:p>
            <a:pPr>
              <a:defRPr i="1">
                <a:solidFill>
                  <a:srgbClr val="444444"/>
                </a:solidFill>
              </a:defRPr>
            </a:pPr>
            <a:r>
              <a:rPr sz="6400"/>
              <a:t>perspectives and practices</a:t>
            </a:r>
          </a:p>
        </p:txBody>
      </p:sp>
      <p:pic>
        <p:nvPicPr>
          <p:cNvPr id="176" name="WMAredlogovertical.png"/>
          <p:cNvPicPr>
            <a:picLocks noChangeAspect="1"/>
          </p:cNvPicPr>
          <p:nvPr/>
        </p:nvPicPr>
        <p:blipFill>
          <a:blip r:embed="rId5">
            <a:extLst/>
          </a:blip>
          <a:stretch>
            <a:fillRect/>
          </a:stretch>
        </p:blipFill>
        <p:spPr>
          <a:xfrm>
            <a:off x="139700" y="254000"/>
            <a:ext cx="2070100" cy="10033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0"/>
            <a:ext cx="12293600" cy="2020026"/>
          </a:xfrm>
          <a:prstGeom prst="rect">
            <a:avLst/>
          </a:prstGeom>
        </p:spPr>
        <p:txBody>
          <a:bodyPr/>
          <a:lstStyle/>
          <a:p>
            <a:r>
              <a:rPr lang="en-CA" cap="none" dirty="0" smtClean="0"/>
              <a:t>Forgiveness in Action</a:t>
            </a:r>
            <a:endParaRPr cap="none" dirty="0"/>
          </a:p>
        </p:txBody>
      </p:sp>
      <p:sp>
        <p:nvSpPr>
          <p:cNvPr id="187" name="Shape 187"/>
          <p:cNvSpPr>
            <a:spLocks noGrp="1"/>
          </p:cNvSpPr>
          <p:nvPr>
            <p:ph type="body" idx="1"/>
          </p:nvPr>
        </p:nvSpPr>
        <p:spPr>
          <a:xfrm>
            <a:off x="355600" y="1790700"/>
            <a:ext cx="12293600" cy="7962900"/>
          </a:xfrm>
          <a:prstGeom prst="rect">
            <a:avLst/>
          </a:prstGeom>
        </p:spPr>
        <p:txBody>
          <a:bodyPr lIns="12700" tIns="12700" rIns="12700" bIns="12700"/>
          <a:lstStyle/>
          <a:p>
            <a:r>
              <a:rPr lang="en-US" dirty="0"/>
              <a:t>Acknowledge areas of challenge, mishaps and mistakes, and even injustices.</a:t>
            </a:r>
          </a:p>
          <a:p>
            <a:r>
              <a:rPr lang="en-US" dirty="0"/>
              <a:t>Encourage mutual opportunities for restoration at all levels beginning with in-person dialogue and professional responsibility for forgiving and being forgiven.</a:t>
            </a:r>
          </a:p>
          <a:p>
            <a:r>
              <a:rPr lang="en-US" dirty="0"/>
              <a:t>Frame difficult events as potential starting points for more positive goals and future.</a:t>
            </a:r>
          </a:p>
          <a:p>
            <a:r>
              <a:rPr lang="en-US" dirty="0"/>
              <a:t>Provide support to individuals by communicating that human development and welfare are important organizational priorities. </a:t>
            </a:r>
          </a:p>
        </p:txBody>
      </p:sp>
    </p:spTree>
    <p:extLst>
      <p:ext uri="{BB962C8B-B14F-4D97-AF65-F5344CB8AC3E}">
        <p14:creationId xmlns:p14="http://schemas.microsoft.com/office/powerpoint/2010/main" val="11752762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0"/>
            <a:ext cx="8631646" cy="2020026"/>
          </a:xfrm>
          <a:prstGeom prst="rect">
            <a:avLst/>
          </a:prstGeom>
        </p:spPr>
        <p:txBody>
          <a:bodyPr/>
          <a:lstStyle/>
          <a:p>
            <a:pPr algn="l"/>
            <a:r>
              <a:rPr lang="en-CA" cap="none" dirty="0" smtClean="0"/>
              <a:t>Gratitude in Action</a:t>
            </a:r>
            <a:endParaRPr cap="none" dirty="0"/>
          </a:p>
        </p:txBody>
      </p:sp>
      <p:sp>
        <p:nvSpPr>
          <p:cNvPr id="187" name="Shape 187"/>
          <p:cNvSpPr>
            <a:spLocks noGrp="1"/>
          </p:cNvSpPr>
          <p:nvPr>
            <p:ph type="body" idx="1"/>
          </p:nvPr>
        </p:nvSpPr>
        <p:spPr>
          <a:xfrm>
            <a:off x="355600" y="1790700"/>
            <a:ext cx="12293600" cy="7962900"/>
          </a:xfrm>
          <a:prstGeom prst="rect">
            <a:avLst/>
          </a:prstGeom>
        </p:spPr>
        <p:txBody>
          <a:bodyPr lIns="12700" tIns="12700" rIns="12700" bIns="12700"/>
          <a:lstStyle/>
          <a:p>
            <a:pPr marL="0" indent="0">
              <a:buNone/>
            </a:pPr>
            <a:r>
              <a:rPr lang="en-US" dirty="0"/>
              <a:t>Emmons (2003) found that expressions of gratitude by one person tended to motivate others to express gratitude.</a:t>
            </a:r>
          </a:p>
          <a:p>
            <a:pPr marL="0" indent="0">
              <a:buNone/>
            </a:pPr>
            <a:r>
              <a:rPr lang="en-US" dirty="0"/>
              <a:t>The following actions have been shown in empirical investigations to produce important impacts with respect organizational climate </a:t>
            </a:r>
            <a:r>
              <a:rPr lang="en-US" sz="2800" dirty="0" smtClean="0"/>
              <a:t>(Seligman</a:t>
            </a:r>
            <a:r>
              <a:rPr lang="en-US" sz="2800" dirty="0"/>
              <a:t>, Steen, Park &amp; Peterson, 2005)</a:t>
            </a:r>
            <a:r>
              <a:rPr lang="en-US" dirty="0"/>
              <a:t>. </a:t>
            </a:r>
          </a:p>
          <a:p>
            <a:pPr marL="446400" indent="-446400">
              <a:spcBef>
                <a:spcPts val="1800"/>
              </a:spcBef>
            </a:pPr>
            <a:r>
              <a:rPr lang="en-US" sz="3400" dirty="0"/>
              <a:t>Engaging in gratitude visits to express thankfulness or appreciation</a:t>
            </a:r>
          </a:p>
          <a:p>
            <a:pPr marL="446400" indent="-446400">
              <a:spcBef>
                <a:spcPts val="1800"/>
              </a:spcBef>
            </a:pPr>
            <a:r>
              <a:rPr lang="en-US" sz="3400" dirty="0"/>
              <a:t>Keeping gratitude journals (writing down three things daily for which you are grateful)</a:t>
            </a:r>
          </a:p>
          <a:p>
            <a:pPr marL="446400" indent="-446400">
              <a:spcBef>
                <a:spcPts val="1800"/>
              </a:spcBef>
            </a:pPr>
            <a:r>
              <a:rPr lang="en-US" sz="3400" dirty="0"/>
              <a:t>Distributing daily gratitude cards (e.g., handing out five written expressions of appreciation to coworkers each day)</a:t>
            </a:r>
          </a:p>
        </p:txBody>
      </p:sp>
      <p:pic>
        <p:nvPicPr>
          <p:cNvPr id="2" name="Picture 1"/>
          <p:cNvPicPr>
            <a:picLocks noChangeAspect="1"/>
          </p:cNvPicPr>
          <p:nvPr/>
        </p:nvPicPr>
        <p:blipFill>
          <a:blip r:embed="rId2"/>
          <a:stretch>
            <a:fillRect/>
          </a:stretch>
        </p:blipFill>
        <p:spPr>
          <a:xfrm>
            <a:off x="9715500" y="69850"/>
            <a:ext cx="3289300" cy="1651000"/>
          </a:xfrm>
          <a:prstGeom prst="rect">
            <a:avLst/>
          </a:prstGeom>
        </p:spPr>
      </p:pic>
    </p:spTree>
    <p:extLst>
      <p:ext uri="{BB962C8B-B14F-4D97-AF65-F5344CB8AC3E}">
        <p14:creationId xmlns:p14="http://schemas.microsoft.com/office/powerpoint/2010/main" val="1230236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r>
              <a:rPr lang="en-US" dirty="0" smtClean="0"/>
              <a:t>Energizing skills</a:t>
            </a:r>
            <a:endParaRPr lang="en-US" dirty="0"/>
          </a:p>
        </p:txBody>
      </p:sp>
      <p:sp>
        <p:nvSpPr>
          <p:cNvPr id="220" name="Shape 220"/>
          <p:cNvSpPr>
            <a:spLocks noGrp="1"/>
          </p:cNvSpPr>
          <p:nvPr>
            <p:ph type="body" idx="1"/>
          </p:nvPr>
        </p:nvSpPr>
        <p:spPr>
          <a:xfrm>
            <a:off x="355600" y="2560320"/>
            <a:ext cx="12293600" cy="6926580"/>
          </a:xfrm>
          <a:prstGeom prst="rect">
            <a:avLst/>
          </a:prstGeom>
        </p:spPr>
        <p:txBody>
          <a:bodyPr anchor="t">
            <a:normAutofit/>
          </a:bodyPr>
          <a:lstStyle/>
          <a:p>
            <a:r>
              <a:rPr lang="en-US" dirty="0"/>
              <a:t>Research has discovered that individuals can be identified as 'positive energizers’ or 'negative energizers’, and that the difference has important implications.  </a:t>
            </a:r>
          </a:p>
          <a:p>
            <a:r>
              <a:rPr lang="en-US" dirty="0"/>
              <a:t>Positive energizers create and support vitality in others.  They uplift and boost people.  </a:t>
            </a:r>
          </a:p>
          <a:p>
            <a:r>
              <a:rPr lang="en-US" dirty="0"/>
              <a:t>Interacting with positive energizers leaves others feeling lively and motivated - They build energy in people. </a:t>
            </a:r>
          </a:p>
        </p:txBody>
      </p:sp>
    </p:spTree>
    <p:extLst>
      <p:ext uri="{BB962C8B-B14F-4D97-AF65-F5344CB8AC3E}">
        <p14:creationId xmlns:p14="http://schemas.microsoft.com/office/powerpoint/2010/main" val="166975041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pPr algn="l"/>
            <a:r>
              <a:rPr lang="en-CA" cap="none" dirty="0" smtClean="0"/>
              <a:t>Positive Energizers</a:t>
            </a:r>
            <a:r>
              <a:rPr lang="is-IS" cap="none" dirty="0" smtClean="0"/>
              <a:t>…</a:t>
            </a:r>
            <a:endParaRPr cap="none" dirty="0"/>
          </a:p>
        </p:txBody>
      </p:sp>
      <p:pic>
        <p:nvPicPr>
          <p:cNvPr id="3" name="Picture 2"/>
          <p:cNvPicPr>
            <a:picLocks noChangeAspect="1"/>
          </p:cNvPicPr>
          <p:nvPr/>
        </p:nvPicPr>
        <p:blipFill>
          <a:blip r:embed="rId2"/>
          <a:stretch>
            <a:fillRect/>
          </a:stretch>
        </p:blipFill>
        <p:spPr>
          <a:xfrm>
            <a:off x="10476410" y="0"/>
            <a:ext cx="2528389" cy="2528389"/>
          </a:xfrm>
          <a:prstGeom prst="rect">
            <a:avLst/>
          </a:prstGeom>
        </p:spPr>
      </p:pic>
      <p:sp>
        <p:nvSpPr>
          <p:cNvPr id="7" name="Rectangle 6"/>
          <p:cNvSpPr/>
          <p:nvPr/>
        </p:nvSpPr>
        <p:spPr>
          <a:xfrm>
            <a:off x="0" y="3238787"/>
            <a:ext cx="6502400" cy="4770537"/>
          </a:xfrm>
          <a:prstGeom prst="rect">
            <a:avLst/>
          </a:prstGeom>
        </p:spPr>
        <p:txBody>
          <a:bodyPr>
            <a:spAutoFit/>
          </a:bodyPr>
          <a:lstStyle/>
          <a:p>
            <a:pPr marL="571500" indent="-571500" algn="l">
              <a:buFont typeface="Arial" charset="0"/>
              <a:buChar char="•"/>
            </a:pPr>
            <a:r>
              <a:rPr lang="en-US" sz="3800" dirty="0">
                <a:latin typeface="Gill Sans Light" charset="0"/>
              </a:rPr>
              <a:t>Connect with others, smile and like people</a:t>
            </a:r>
          </a:p>
          <a:p>
            <a:pPr marL="571500" indent="-571500" algn="l">
              <a:buFont typeface="Arial" charset="0"/>
              <a:buChar char="•"/>
            </a:pPr>
            <a:r>
              <a:rPr lang="en-US" sz="3800" dirty="0">
                <a:latin typeface="Gill Sans Light" charset="0"/>
              </a:rPr>
              <a:t>Make time to listen and give full attention to others </a:t>
            </a:r>
          </a:p>
          <a:p>
            <a:pPr marL="571500" indent="-571500" algn="l">
              <a:buFont typeface="Arial" charset="0"/>
              <a:buChar char="•"/>
            </a:pPr>
            <a:r>
              <a:rPr lang="en-US" sz="3800" dirty="0">
                <a:latin typeface="Gill Sans Light" charset="0"/>
              </a:rPr>
              <a:t>Are fully engaged in conversations</a:t>
            </a:r>
          </a:p>
          <a:p>
            <a:pPr marL="571500" indent="-571500" algn="l">
              <a:buFont typeface="Arial" charset="0"/>
              <a:buChar char="•"/>
            </a:pPr>
            <a:r>
              <a:rPr lang="en-US" sz="3800" dirty="0">
                <a:latin typeface="Gill Sans Light" charset="0"/>
              </a:rPr>
              <a:t>See beyond roadblocks and suspend immediate judgment</a:t>
            </a:r>
          </a:p>
        </p:txBody>
      </p:sp>
      <p:sp>
        <p:nvSpPr>
          <p:cNvPr id="8" name="Rectangle 7"/>
          <p:cNvSpPr/>
          <p:nvPr/>
        </p:nvSpPr>
        <p:spPr>
          <a:xfrm>
            <a:off x="6805749" y="3238787"/>
            <a:ext cx="6502400" cy="5355312"/>
          </a:xfrm>
          <a:prstGeom prst="rect">
            <a:avLst/>
          </a:prstGeom>
        </p:spPr>
        <p:txBody>
          <a:bodyPr>
            <a:spAutoFit/>
          </a:bodyPr>
          <a:lstStyle/>
          <a:p>
            <a:pPr marL="571500" indent="-571500" algn="l">
              <a:buFont typeface="Arial" charset="0"/>
              <a:buChar char="•"/>
            </a:pPr>
            <a:r>
              <a:rPr lang="en-US" sz="3800" dirty="0">
                <a:latin typeface="Gill Sans Light" charset="0"/>
              </a:rPr>
              <a:t>Problem-solve, work around challenges and be flexible </a:t>
            </a:r>
          </a:p>
          <a:p>
            <a:pPr marL="571500" indent="-571500" algn="l">
              <a:buFont typeface="Arial" charset="0"/>
              <a:buChar char="•"/>
            </a:pPr>
            <a:r>
              <a:rPr lang="en-US" sz="3800" dirty="0">
                <a:latin typeface="Gill Sans Light" charset="0"/>
              </a:rPr>
              <a:t>Create opportunities for others to grow and develop</a:t>
            </a:r>
          </a:p>
          <a:p>
            <a:pPr marL="571500" indent="-571500" algn="l">
              <a:buFont typeface="Arial" charset="0"/>
              <a:buChar char="•"/>
            </a:pPr>
            <a:r>
              <a:rPr lang="en-US" sz="3800" dirty="0">
                <a:latin typeface="Gill Sans Light" charset="0"/>
              </a:rPr>
              <a:t>Value others and promote their accomplishments </a:t>
            </a:r>
          </a:p>
          <a:p>
            <a:pPr marL="571500" indent="-571500" algn="l">
              <a:buFont typeface="Arial" charset="0"/>
              <a:buChar char="•"/>
            </a:pPr>
            <a:r>
              <a:rPr lang="en-US" sz="3800" dirty="0">
                <a:latin typeface="Gill Sans Light" charset="0"/>
              </a:rPr>
              <a:t>Follow through on commitments and keep their word</a:t>
            </a:r>
          </a:p>
        </p:txBody>
      </p:sp>
    </p:spTree>
    <p:extLst>
      <p:ext uri="{BB962C8B-B14F-4D97-AF65-F5344CB8AC3E}">
        <p14:creationId xmlns:p14="http://schemas.microsoft.com/office/powerpoint/2010/main" val="51408865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r>
              <a:rPr lang="en-US" cap="none" dirty="0" smtClean="0"/>
              <a:t>Energizing Others Using Strengths</a:t>
            </a:r>
            <a:endParaRPr lang="en-US" cap="none" dirty="0"/>
          </a:p>
        </p:txBody>
      </p:sp>
      <p:sp>
        <p:nvSpPr>
          <p:cNvPr id="220" name="Shape 220"/>
          <p:cNvSpPr>
            <a:spLocks noGrp="1"/>
          </p:cNvSpPr>
          <p:nvPr>
            <p:ph type="body" idx="1"/>
          </p:nvPr>
        </p:nvSpPr>
        <p:spPr>
          <a:xfrm>
            <a:off x="355600" y="3264444"/>
            <a:ext cx="8292011" cy="5285740"/>
          </a:xfrm>
          <a:prstGeom prst="rect">
            <a:avLst/>
          </a:prstGeom>
        </p:spPr>
        <p:txBody>
          <a:bodyPr anchor="t">
            <a:normAutofit/>
          </a:bodyPr>
          <a:lstStyle/>
          <a:p>
            <a:r>
              <a:rPr lang="en-US" dirty="0"/>
              <a:t>Leaders can energize teams by reinforcing individual and organizational strengths.</a:t>
            </a:r>
          </a:p>
          <a:p>
            <a:r>
              <a:rPr lang="en-US" dirty="0"/>
              <a:t>Identifying and building on people’s strengths can produce greater benefit than finding and correcting their weaknesses. </a:t>
            </a:r>
          </a:p>
        </p:txBody>
      </p:sp>
      <p:pic>
        <p:nvPicPr>
          <p:cNvPr id="2" name="Picture 1"/>
          <p:cNvPicPr>
            <a:picLocks noChangeAspect="1"/>
          </p:cNvPicPr>
          <p:nvPr/>
        </p:nvPicPr>
        <p:blipFill>
          <a:blip r:embed="rId2"/>
          <a:stretch>
            <a:fillRect/>
          </a:stretch>
        </p:blipFill>
        <p:spPr>
          <a:xfrm>
            <a:off x="8940800" y="3264444"/>
            <a:ext cx="4064000" cy="4635500"/>
          </a:xfrm>
          <a:prstGeom prst="rect">
            <a:avLst/>
          </a:prstGeom>
        </p:spPr>
      </p:pic>
    </p:spTree>
    <p:extLst>
      <p:ext uri="{BB962C8B-B14F-4D97-AF65-F5344CB8AC3E}">
        <p14:creationId xmlns:p14="http://schemas.microsoft.com/office/powerpoint/2010/main" val="101922554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r>
              <a:rPr lang="en-US" dirty="0"/>
              <a:t>Positive communication</a:t>
            </a:r>
          </a:p>
        </p:txBody>
      </p:sp>
      <p:sp>
        <p:nvSpPr>
          <p:cNvPr id="220" name="Shape 220"/>
          <p:cNvSpPr>
            <a:spLocks noGrp="1"/>
          </p:cNvSpPr>
          <p:nvPr>
            <p:ph type="body" idx="1"/>
          </p:nvPr>
        </p:nvSpPr>
        <p:spPr>
          <a:xfrm>
            <a:off x="355600" y="2560320"/>
            <a:ext cx="12293600" cy="6926580"/>
          </a:xfrm>
          <a:prstGeom prst="rect">
            <a:avLst/>
          </a:prstGeom>
        </p:spPr>
        <p:txBody>
          <a:bodyPr anchor="t">
            <a:normAutofit/>
          </a:bodyPr>
          <a:lstStyle/>
          <a:p>
            <a:r>
              <a:rPr lang="en-US" dirty="0"/>
              <a:t>Positive communication occurs in organizations when supportive and affirmative language replaces negative and critical language.</a:t>
            </a:r>
          </a:p>
          <a:p>
            <a:r>
              <a:rPr lang="en-US" dirty="0"/>
              <a:t>As discovered by Fredrickson and </a:t>
            </a:r>
            <a:r>
              <a:rPr lang="en-US" dirty="0" err="1"/>
              <a:t>Losada</a:t>
            </a:r>
            <a:r>
              <a:rPr lang="en-US" dirty="0"/>
              <a:t> (2005), a ratio of between 3 and approximately 8 positive statements to every 1 negative statement is predictive of the highest levels of workplace performance.</a:t>
            </a:r>
          </a:p>
          <a:p>
            <a:r>
              <a:rPr lang="en-US" dirty="0"/>
              <a:t>Leaders enable positive communication by using positive talk themselves. </a:t>
            </a:r>
          </a:p>
        </p:txBody>
      </p:sp>
    </p:spTree>
    <p:extLst>
      <p:ext uri="{BB962C8B-B14F-4D97-AF65-F5344CB8AC3E}">
        <p14:creationId xmlns:p14="http://schemas.microsoft.com/office/powerpoint/2010/main" val="17942167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68867"/>
            <a:ext cx="12293600" cy="2438400"/>
          </a:xfrm>
          <a:prstGeom prst="rect">
            <a:avLst/>
          </a:prstGeom>
        </p:spPr>
        <p:txBody>
          <a:bodyPr/>
          <a:lstStyle/>
          <a:p>
            <a:r>
              <a:rPr lang="en-CA" cap="none" dirty="0" smtClean="0"/>
              <a:t>Supportive Communication</a:t>
            </a:r>
            <a:endParaRPr cap="none" dirty="0"/>
          </a:p>
        </p:txBody>
      </p:sp>
      <p:sp>
        <p:nvSpPr>
          <p:cNvPr id="7" name="Rectangle 6"/>
          <p:cNvSpPr/>
          <p:nvPr/>
        </p:nvSpPr>
        <p:spPr>
          <a:xfrm>
            <a:off x="355600" y="2507267"/>
            <a:ext cx="12293600" cy="1938992"/>
          </a:xfrm>
          <a:prstGeom prst="rect">
            <a:avLst/>
          </a:prstGeom>
        </p:spPr>
        <p:txBody>
          <a:bodyPr wrap="square">
            <a:spAutoFit/>
          </a:bodyPr>
          <a:lstStyle/>
          <a:p>
            <a:pPr algn="l"/>
            <a:r>
              <a:rPr lang="en-US" sz="4000" dirty="0"/>
              <a:t>Supportive communication seeks to preserve, support and enhance a positive relationship while still addressing areas of concern or challenge, or areas of needed development.</a:t>
            </a:r>
          </a:p>
        </p:txBody>
      </p:sp>
      <p:pic>
        <p:nvPicPr>
          <p:cNvPr id="2" name="Picture 1"/>
          <p:cNvPicPr>
            <a:picLocks noChangeAspect="1"/>
          </p:cNvPicPr>
          <p:nvPr/>
        </p:nvPicPr>
        <p:blipFill>
          <a:blip r:embed="rId2"/>
          <a:stretch>
            <a:fillRect/>
          </a:stretch>
        </p:blipFill>
        <p:spPr>
          <a:xfrm>
            <a:off x="6932023" y="5199017"/>
            <a:ext cx="6072777" cy="4554583"/>
          </a:xfrm>
          <a:prstGeom prst="rect">
            <a:avLst/>
          </a:prstGeom>
        </p:spPr>
      </p:pic>
      <p:sp>
        <p:nvSpPr>
          <p:cNvPr id="4" name="Rectangle 3"/>
          <p:cNvSpPr/>
          <p:nvPr/>
        </p:nvSpPr>
        <p:spPr>
          <a:xfrm>
            <a:off x="355600" y="4945667"/>
            <a:ext cx="6502400" cy="3970318"/>
          </a:xfrm>
          <a:prstGeom prst="rect">
            <a:avLst/>
          </a:prstGeom>
        </p:spPr>
        <p:txBody>
          <a:bodyPr>
            <a:spAutoFit/>
          </a:bodyPr>
          <a:lstStyle/>
          <a:p>
            <a:r>
              <a:rPr lang="en-US" dirty="0">
                <a:latin typeface="Gill Sans Light" charset="0"/>
              </a:rPr>
              <a:t>Supportive communication is</a:t>
            </a:r>
            <a:r>
              <a:rPr lang="en-US" dirty="0" smtClean="0">
                <a:latin typeface="Gill Sans Light" charset="0"/>
              </a:rPr>
              <a:t>….</a:t>
            </a:r>
            <a:endParaRPr lang="en-US" dirty="0">
              <a:latin typeface="Gill Sans Light" charset="0"/>
            </a:endParaRPr>
          </a:p>
          <a:p>
            <a:r>
              <a:rPr lang="en-US" dirty="0">
                <a:latin typeface="Gill Sans Light" charset="0"/>
              </a:rPr>
              <a:t>Honest and congruent</a:t>
            </a:r>
          </a:p>
          <a:p>
            <a:r>
              <a:rPr lang="en-US" dirty="0">
                <a:latin typeface="Gill Sans Light" charset="0"/>
              </a:rPr>
              <a:t>Descriptive</a:t>
            </a:r>
          </a:p>
          <a:p>
            <a:r>
              <a:rPr lang="en-US" dirty="0">
                <a:latin typeface="Gill Sans Light" charset="0"/>
              </a:rPr>
              <a:t>Specific </a:t>
            </a:r>
          </a:p>
          <a:p>
            <a:r>
              <a:rPr lang="en-US" dirty="0">
                <a:latin typeface="Gill Sans Light" charset="0"/>
              </a:rPr>
              <a:t>Reflective</a:t>
            </a:r>
          </a:p>
        </p:txBody>
      </p:sp>
    </p:spTree>
    <p:extLst>
      <p:ext uri="{BB962C8B-B14F-4D97-AF65-F5344CB8AC3E}">
        <p14:creationId xmlns:p14="http://schemas.microsoft.com/office/powerpoint/2010/main" val="43578137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r>
              <a:rPr lang="en-US" dirty="0"/>
              <a:t>Motivational knowledge and skills</a:t>
            </a:r>
          </a:p>
        </p:txBody>
      </p:sp>
      <p:sp>
        <p:nvSpPr>
          <p:cNvPr id="220" name="Shape 220"/>
          <p:cNvSpPr>
            <a:spLocks noGrp="1"/>
          </p:cNvSpPr>
          <p:nvPr>
            <p:ph type="body" idx="1"/>
          </p:nvPr>
        </p:nvSpPr>
        <p:spPr>
          <a:xfrm>
            <a:off x="355600" y="3271157"/>
            <a:ext cx="12293600" cy="6508569"/>
          </a:xfrm>
          <a:prstGeom prst="rect">
            <a:avLst/>
          </a:prstGeom>
        </p:spPr>
        <p:txBody>
          <a:bodyPr anchor="t">
            <a:normAutofit/>
          </a:bodyPr>
          <a:lstStyle/>
          <a:p>
            <a:r>
              <a:rPr lang="en-US" i="1" dirty="0"/>
              <a:t>Motivational Knowledge </a:t>
            </a:r>
            <a:r>
              <a:rPr lang="en-US" dirty="0" smtClean="0"/>
              <a:t>refers to leaders’ awareness of  employee strengths and interests. </a:t>
            </a:r>
          </a:p>
          <a:p>
            <a:r>
              <a:rPr lang="en-US" i="1" dirty="0" smtClean="0"/>
              <a:t>Motivational Skills </a:t>
            </a:r>
            <a:r>
              <a:rPr lang="en-US" dirty="0" smtClean="0"/>
              <a:t>refer to the capacity of leaders to engage employee strengths and interests within workplace routines and activities. </a:t>
            </a:r>
          </a:p>
          <a:p>
            <a:pPr marL="304800" lvl="1"/>
            <a:r>
              <a:rPr lang="en-US" dirty="0" smtClean="0"/>
              <a:t>When employees are personally engaged, they experience a greater sense of wellbeing within the workplace environment </a:t>
            </a:r>
            <a:r>
              <a:rPr lang="en-US" sz="3400" dirty="0" smtClean="0"/>
              <a:t>(</a:t>
            </a:r>
            <a:r>
              <a:rPr lang="en-US" sz="3400" dirty="0"/>
              <a:t>Brown, </a:t>
            </a:r>
            <a:r>
              <a:rPr lang="en-US" sz="3400" dirty="0" err="1"/>
              <a:t>Nesse</a:t>
            </a:r>
            <a:r>
              <a:rPr lang="en-US" sz="3400" dirty="0"/>
              <a:t>, </a:t>
            </a:r>
            <a:r>
              <a:rPr lang="en-US" sz="3400" dirty="0" err="1"/>
              <a:t>Vinokur</a:t>
            </a:r>
            <a:r>
              <a:rPr lang="en-US" sz="3400" dirty="0"/>
              <a:t>, &amp; Smith, 2003; Grant, 2008; Grant et al., 2007</a:t>
            </a:r>
            <a:r>
              <a:rPr lang="en-US" sz="3400" dirty="0" smtClean="0"/>
              <a:t>)</a:t>
            </a:r>
            <a:r>
              <a:rPr lang="en-US" dirty="0"/>
              <a:t>.</a:t>
            </a:r>
            <a:endParaRPr lang="en-US" dirty="0"/>
          </a:p>
        </p:txBody>
      </p:sp>
    </p:spTree>
    <p:extLst>
      <p:ext uri="{BB962C8B-B14F-4D97-AF65-F5344CB8AC3E}">
        <p14:creationId xmlns:p14="http://schemas.microsoft.com/office/powerpoint/2010/main" val="6262155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705395"/>
            <a:ext cx="12649200" cy="2020026"/>
          </a:xfrm>
          <a:prstGeom prst="rect">
            <a:avLst/>
          </a:prstGeom>
        </p:spPr>
        <p:txBody>
          <a:bodyPr/>
          <a:lstStyle/>
          <a:p>
            <a:pPr algn="l"/>
            <a:r>
              <a:rPr lang="en-CA" cap="none" dirty="0" smtClean="0"/>
              <a:t>Motivational Knowledge and Skills</a:t>
            </a:r>
            <a:endParaRPr lang="en-US" cap="none" dirty="0"/>
          </a:p>
        </p:txBody>
      </p:sp>
      <p:sp>
        <p:nvSpPr>
          <p:cNvPr id="187" name="Shape 187"/>
          <p:cNvSpPr>
            <a:spLocks noGrp="1"/>
          </p:cNvSpPr>
          <p:nvPr>
            <p:ph type="body" idx="1"/>
          </p:nvPr>
        </p:nvSpPr>
        <p:spPr>
          <a:xfrm>
            <a:off x="355600" y="3340825"/>
            <a:ext cx="12293600" cy="4810397"/>
          </a:xfrm>
          <a:prstGeom prst="rect">
            <a:avLst/>
          </a:prstGeom>
        </p:spPr>
        <p:txBody>
          <a:bodyPr lIns="12700" tIns="12700" rIns="12700" bIns="12700" anchor="t"/>
          <a:lstStyle/>
          <a:p>
            <a:r>
              <a:rPr lang="en-US" sz="3600" dirty="0" smtClean="0"/>
              <a:t>Applying motivational knowledge and skills can let to a sense of </a:t>
            </a:r>
            <a:r>
              <a:rPr lang="en-US" sz="3600" dirty="0"/>
              <a:t>“flow” among employees, even when involved in challenging tasks. Flow occurs most frequently when tasks are closely aligned with employee goals</a:t>
            </a:r>
            <a:r>
              <a:rPr lang="en-US" sz="3600" dirty="0" smtClean="0"/>
              <a:t>.</a:t>
            </a:r>
            <a:endParaRPr lang="en-US" sz="3600" dirty="0"/>
          </a:p>
          <a:p>
            <a:r>
              <a:rPr lang="en-US" sz="3600" dirty="0" smtClean="0"/>
              <a:t>Leaders who apply motivational knowledge and skills p</a:t>
            </a:r>
            <a:r>
              <a:rPr lang="en-US" sz="3600" dirty="0" smtClean="0"/>
              <a:t>romote a shared </a:t>
            </a:r>
            <a:r>
              <a:rPr lang="en-US" sz="3600" dirty="0"/>
              <a:t>vision and </a:t>
            </a:r>
            <a:r>
              <a:rPr lang="en-US" sz="3600" dirty="0" smtClean="0"/>
              <a:t>encourage a personal </a:t>
            </a:r>
            <a:r>
              <a:rPr lang="en-US" sz="3600" dirty="0"/>
              <a:t>investment </a:t>
            </a:r>
            <a:r>
              <a:rPr lang="en-US" sz="3600" dirty="0" smtClean="0"/>
              <a:t>on the part of employees in </a:t>
            </a:r>
            <a:r>
              <a:rPr lang="en-US" sz="3600" dirty="0"/>
              <a:t>corporate </a:t>
            </a:r>
            <a:r>
              <a:rPr lang="en-US" sz="3600" dirty="0" smtClean="0"/>
              <a:t>success.</a:t>
            </a:r>
            <a:endParaRPr lang="en-US" sz="3600" dirty="0"/>
          </a:p>
        </p:txBody>
      </p:sp>
    </p:spTree>
    <p:extLst>
      <p:ext uri="{BB962C8B-B14F-4D97-AF65-F5344CB8AC3E}">
        <p14:creationId xmlns:p14="http://schemas.microsoft.com/office/powerpoint/2010/main" val="213511384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r>
              <a:rPr lang="en-US" dirty="0" smtClean="0"/>
              <a:t>Operational tasks</a:t>
            </a:r>
            <a:endParaRPr lang="en-US" dirty="0"/>
          </a:p>
        </p:txBody>
      </p:sp>
      <p:sp>
        <p:nvSpPr>
          <p:cNvPr id="220" name="Shape 220"/>
          <p:cNvSpPr>
            <a:spLocks noGrp="1"/>
          </p:cNvSpPr>
          <p:nvPr>
            <p:ph type="body" idx="1"/>
          </p:nvPr>
        </p:nvSpPr>
        <p:spPr>
          <a:xfrm>
            <a:off x="355600" y="2670266"/>
            <a:ext cx="12293600" cy="3260272"/>
          </a:xfrm>
          <a:prstGeom prst="rect">
            <a:avLst/>
          </a:prstGeom>
        </p:spPr>
        <p:txBody>
          <a:bodyPr anchor="t">
            <a:normAutofit/>
          </a:bodyPr>
          <a:lstStyle/>
          <a:p>
            <a:pPr marL="0" indent="0">
              <a:buNone/>
            </a:pPr>
            <a:r>
              <a:rPr lang="en-US" dirty="0"/>
              <a:t>Operational Tasks refers to the ability of the manager to keep employees feeling engaged with holding regular meetings and offering clarity of roles. Role clarity provides a needed foundation for supporting the use of positive leadership strategies</a:t>
            </a:r>
            <a:r>
              <a:rPr lang="en-US" dirty="0" smtClean="0"/>
              <a:t>.</a:t>
            </a:r>
          </a:p>
        </p:txBody>
      </p:sp>
      <p:pic>
        <p:nvPicPr>
          <p:cNvPr id="2" name="Picture 1"/>
          <p:cNvPicPr>
            <a:picLocks noChangeAspect="1"/>
          </p:cNvPicPr>
          <p:nvPr/>
        </p:nvPicPr>
        <p:blipFill>
          <a:blip r:embed="rId2"/>
          <a:stretch>
            <a:fillRect/>
          </a:stretch>
        </p:blipFill>
        <p:spPr>
          <a:xfrm>
            <a:off x="3788228" y="5704605"/>
            <a:ext cx="5965371" cy="4048995"/>
          </a:xfrm>
          <a:prstGeom prst="rect">
            <a:avLst/>
          </a:prstGeom>
        </p:spPr>
      </p:pic>
    </p:spTree>
    <p:extLst>
      <p:ext uri="{BB962C8B-B14F-4D97-AF65-F5344CB8AC3E}">
        <p14:creationId xmlns:p14="http://schemas.microsoft.com/office/powerpoint/2010/main" val="8275715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Learning objectives</a:t>
            </a:r>
          </a:p>
        </p:txBody>
      </p:sp>
      <p:sp>
        <p:nvSpPr>
          <p:cNvPr id="179" name="Shape 179"/>
          <p:cNvSpPr>
            <a:spLocks noGrp="1"/>
          </p:cNvSpPr>
          <p:nvPr>
            <p:ph type="body" idx="1"/>
          </p:nvPr>
        </p:nvSpPr>
        <p:spPr>
          <a:xfrm>
            <a:off x="355600" y="2971437"/>
            <a:ext cx="12293600" cy="5016500"/>
          </a:xfrm>
          <a:prstGeom prst="rect">
            <a:avLst/>
          </a:prstGeom>
        </p:spPr>
        <p:txBody>
          <a:bodyPr anchor="t"/>
          <a:lstStyle/>
          <a:p>
            <a:pPr marL="685800"/>
            <a:r>
              <a:rPr dirty="0"/>
              <a:t>To understand the key assumptions associated with positive leadership perspectives and practices</a:t>
            </a:r>
          </a:p>
          <a:p>
            <a:pPr marL="685800"/>
            <a:r>
              <a:rPr dirty="0"/>
              <a:t>To recognize and apply positive leadership strategies that support employee engagement and performance</a:t>
            </a:r>
          </a:p>
        </p:txBody>
      </p:sp>
      <p:pic>
        <p:nvPicPr>
          <p:cNvPr id="180" name="MP900398875.jpg"/>
          <p:cNvPicPr>
            <a:picLocks noChangeAspect="1"/>
          </p:cNvPicPr>
          <p:nvPr/>
        </p:nvPicPr>
        <p:blipFill>
          <a:blip r:embed="rId2">
            <a:extLst/>
          </a:blip>
          <a:srcRect l="13182" t="14019" r="13537" b="7228"/>
          <a:stretch>
            <a:fillRect/>
          </a:stretch>
        </p:blipFill>
        <p:spPr>
          <a:xfrm flipH="1">
            <a:off x="202262" y="805053"/>
            <a:ext cx="1753785" cy="1346242"/>
          </a:xfrm>
          <a:custGeom>
            <a:avLst/>
            <a:gdLst/>
            <a:ahLst/>
            <a:cxnLst>
              <a:cxn ang="0">
                <a:pos x="wd2" y="hd2"/>
              </a:cxn>
              <a:cxn ang="5400000">
                <a:pos x="wd2" y="hd2"/>
              </a:cxn>
              <a:cxn ang="10800000">
                <a:pos x="wd2" y="hd2"/>
              </a:cxn>
              <a:cxn ang="16200000">
                <a:pos x="wd2" y="hd2"/>
              </a:cxn>
            </a:cxnLst>
            <a:rect l="0" t="0" r="r" b="b"/>
            <a:pathLst>
              <a:path w="21538" h="21574"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77800" y="4556035"/>
            <a:ext cx="12649200" cy="2020026"/>
          </a:xfrm>
          <a:prstGeom prst="rect">
            <a:avLst/>
          </a:prstGeom>
        </p:spPr>
        <p:txBody>
          <a:bodyPr/>
          <a:lstStyle/>
          <a:p>
            <a:pPr algn="l"/>
            <a:r>
              <a:rPr lang="en-US" sz="6000" cap="none" dirty="0"/>
              <a:t>Team Building and Professional Learning</a:t>
            </a:r>
          </a:p>
        </p:txBody>
      </p:sp>
      <p:sp>
        <p:nvSpPr>
          <p:cNvPr id="187" name="Shape 187"/>
          <p:cNvSpPr>
            <a:spLocks noGrp="1"/>
          </p:cNvSpPr>
          <p:nvPr>
            <p:ph type="body" idx="1"/>
          </p:nvPr>
        </p:nvSpPr>
        <p:spPr>
          <a:xfrm>
            <a:off x="355600" y="1891575"/>
            <a:ext cx="12293600" cy="3112226"/>
          </a:xfrm>
          <a:prstGeom prst="rect">
            <a:avLst/>
          </a:prstGeom>
        </p:spPr>
        <p:txBody>
          <a:bodyPr lIns="12700" tIns="12700" rIns="12700" bIns="12700" anchor="t"/>
          <a:lstStyle/>
          <a:p>
            <a:pPr marL="0" indent="0">
              <a:buNone/>
            </a:pPr>
            <a:r>
              <a:rPr lang="en-US" sz="3600" dirty="0"/>
              <a:t>Regular one-on-one meetings between leaders and their team members provide a forum within which to reinforce and practice positive leadership strategies. One-time role-negotiation sessions with each employee can clarify goals, expectations, important organizational or team considerations, and areas of </a:t>
            </a:r>
            <a:r>
              <a:rPr lang="en-US" sz="3600" dirty="0" smtClean="0"/>
              <a:t>responsibility.</a:t>
            </a:r>
            <a:endParaRPr lang="en-US" sz="3600" dirty="0"/>
          </a:p>
        </p:txBody>
      </p:sp>
      <p:sp>
        <p:nvSpPr>
          <p:cNvPr id="4" name="Shape 187"/>
          <p:cNvSpPr txBox="1">
            <a:spLocks/>
          </p:cNvSpPr>
          <p:nvPr/>
        </p:nvSpPr>
        <p:spPr>
          <a:xfrm>
            <a:off x="177800" y="6204132"/>
            <a:ext cx="12293600" cy="2946764"/>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r>
              <a:rPr lang="en-US" sz="3600" dirty="0"/>
              <a:t>Positive leadership strategies impact workplace culture when they are applied by all team members. </a:t>
            </a:r>
          </a:p>
          <a:p>
            <a:r>
              <a:rPr lang="en-US" sz="3600" dirty="0"/>
              <a:t>Collective learning sessions provide a forum for moving positive leadership strategies from pre-contemplation to contemplation to action within and across organizational teams.</a:t>
            </a:r>
          </a:p>
        </p:txBody>
      </p:sp>
      <p:sp>
        <p:nvSpPr>
          <p:cNvPr id="5" name="Shape 186"/>
          <p:cNvSpPr txBox="1">
            <a:spLocks/>
          </p:cNvSpPr>
          <p:nvPr/>
        </p:nvSpPr>
        <p:spPr>
          <a:xfrm>
            <a:off x="355600" y="5806"/>
            <a:ext cx="12649200" cy="20200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algn="l" hangingPunct="1"/>
            <a:r>
              <a:rPr lang="en-CA" sz="6000" cap="none" dirty="0" smtClean="0"/>
              <a:t>On-on-One Sessions</a:t>
            </a:r>
            <a:endParaRPr lang="en-US" sz="6000" cap="none" dirty="0"/>
          </a:p>
        </p:txBody>
      </p:sp>
    </p:spTree>
    <p:extLst>
      <p:ext uri="{BB962C8B-B14F-4D97-AF65-F5344CB8AC3E}">
        <p14:creationId xmlns:p14="http://schemas.microsoft.com/office/powerpoint/2010/main" val="10022472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95" y="563983"/>
            <a:ext cx="9645227" cy="941360"/>
          </a:xfrm>
        </p:spPr>
        <p:txBody>
          <a:bodyPr/>
          <a:lstStyle/>
          <a:p>
            <a:pPr algn="ctr"/>
            <a:r>
              <a:rPr lang="en-US" sz="7200" cap="all" dirty="0"/>
              <a:t>Application</a:t>
            </a:r>
            <a:r>
              <a:rPr lang="en-US" sz="5120" dirty="0">
                <a:latin typeface="+mj-lt"/>
              </a:rPr>
              <a:t> </a:t>
            </a:r>
            <a:r>
              <a:rPr lang="en-US" sz="7200" cap="all" dirty="0"/>
              <a:t>Activity</a:t>
            </a:r>
          </a:p>
        </p:txBody>
      </p:sp>
      <p:sp>
        <p:nvSpPr>
          <p:cNvPr id="5" name="TextBox 4"/>
          <p:cNvSpPr txBox="1"/>
          <p:nvPr/>
        </p:nvSpPr>
        <p:spPr>
          <a:xfrm>
            <a:off x="252871" y="1735876"/>
            <a:ext cx="10476089" cy="646331"/>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en-US" sz="3600" b="1" dirty="0" smtClean="0">
                <a:solidFill>
                  <a:schemeClr val="bg2">
                    <a:lumMod val="20000"/>
                    <a:lumOff val="80000"/>
                  </a:schemeClr>
                </a:solidFill>
                <a:latin typeface="+mn-ea"/>
                <a:cs typeface="Trebuchet MS"/>
              </a:rPr>
              <a:t>Positive Leadership Inventory</a:t>
            </a:r>
            <a:endParaRPr lang="en-US" sz="3600" b="1" dirty="0">
              <a:solidFill>
                <a:schemeClr val="bg2">
                  <a:lumMod val="20000"/>
                  <a:lumOff val="80000"/>
                </a:schemeClr>
              </a:solidFill>
              <a:latin typeface="+mn-ea"/>
              <a:cs typeface="Trebuchet MS"/>
            </a:endParaRPr>
          </a:p>
        </p:txBody>
      </p:sp>
      <p:pic>
        <p:nvPicPr>
          <p:cNvPr id="6" name="Picture 5"/>
          <p:cNvPicPr>
            <a:picLocks noChangeAspect="1"/>
          </p:cNvPicPr>
          <p:nvPr/>
        </p:nvPicPr>
        <p:blipFill>
          <a:blip r:embed="rId2"/>
          <a:stretch>
            <a:fillRect/>
          </a:stretch>
        </p:blipFill>
        <p:spPr>
          <a:xfrm rot="211499">
            <a:off x="8546779" y="2884654"/>
            <a:ext cx="4400486" cy="6579318"/>
          </a:xfrm>
          <a:prstGeom prst="rect">
            <a:avLst/>
          </a:prstGeom>
        </p:spPr>
      </p:pic>
      <p:pic>
        <p:nvPicPr>
          <p:cNvPr id="7" name="Picture 6" descr="Encouraging-Ideas-Volunteer-Ha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985" y="5282233"/>
            <a:ext cx="2717949" cy="2501642"/>
          </a:xfrm>
          <a:prstGeom prst="rect">
            <a:avLst/>
          </a:prstGeom>
        </p:spPr>
      </p:pic>
      <p:sp>
        <p:nvSpPr>
          <p:cNvPr id="8" name="TextBox 7"/>
          <p:cNvSpPr txBox="1"/>
          <p:nvPr/>
        </p:nvSpPr>
        <p:spPr>
          <a:xfrm>
            <a:off x="0" y="2804159"/>
            <a:ext cx="8669867" cy="6740307"/>
          </a:xfrm>
          <a:prstGeom prst="rect">
            <a:avLst/>
          </a:prstGeom>
          <a:noFill/>
          <a:ln w="38100" cmpd="sng">
            <a:solidFill>
              <a:schemeClr val="tx1">
                <a:alpha val="88000"/>
              </a:schemeClr>
            </a:solidFill>
          </a:ln>
        </p:spPr>
        <p:txBody>
          <a:bodyPr wrap="square" rtlCol="0">
            <a:spAutoFit/>
          </a:bodyPr>
          <a:lstStyle/>
          <a:p>
            <a:pPr algn="l"/>
            <a:r>
              <a:rPr lang="en-US" sz="3600" dirty="0"/>
              <a:t>At the close of the workshop, complete the </a:t>
            </a:r>
            <a:r>
              <a:rPr lang="en-US" sz="3600" dirty="0" smtClean="0"/>
              <a:t>Positive </a:t>
            </a:r>
            <a:r>
              <a:rPr lang="en-US" sz="3600" dirty="0"/>
              <a:t>Leadership Inventory. Following the self-scoring instructions, calculate your outcomes for each of the leadership strategies</a:t>
            </a:r>
            <a:r>
              <a:rPr lang="en-US" sz="3600" dirty="0" smtClean="0"/>
              <a:t>.</a:t>
            </a:r>
            <a:r>
              <a:rPr lang="en-US" sz="3600" dirty="0"/>
              <a:t/>
            </a:r>
            <a:br>
              <a:rPr lang="en-US" sz="3600" dirty="0"/>
            </a:br>
            <a:endParaRPr lang="en-US" sz="3600" dirty="0"/>
          </a:p>
          <a:p>
            <a:pPr algn="l"/>
            <a:r>
              <a:rPr lang="en-US" sz="3600" dirty="0"/>
              <a:t>Share with a colleague your results, and discuss which strategies you use most in your current workplace routines and relationships.</a:t>
            </a:r>
          </a:p>
          <a:p>
            <a:pPr algn="l"/>
            <a:endParaRPr lang="en-US" sz="3600" dirty="0"/>
          </a:p>
          <a:p>
            <a:pPr algn="l"/>
            <a:r>
              <a:rPr lang="en-US" sz="3600" dirty="0"/>
              <a:t>Take time to reflect on the positive leadership strategies you would like to further develop in the future.</a:t>
            </a:r>
          </a:p>
        </p:txBody>
      </p:sp>
    </p:spTree>
    <p:extLst>
      <p:ext uri="{BB962C8B-B14F-4D97-AF65-F5344CB8AC3E}">
        <p14:creationId xmlns:p14="http://schemas.microsoft.com/office/powerpoint/2010/main" val="36566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Session overview</a:t>
            </a:r>
          </a:p>
        </p:txBody>
      </p:sp>
      <p:sp>
        <p:nvSpPr>
          <p:cNvPr id="183" name="Shape 183"/>
          <p:cNvSpPr>
            <a:spLocks noGrp="1"/>
          </p:cNvSpPr>
          <p:nvPr>
            <p:ph type="body" sz="half" idx="1"/>
          </p:nvPr>
        </p:nvSpPr>
        <p:spPr>
          <a:xfrm>
            <a:off x="355599" y="2743200"/>
            <a:ext cx="8004629" cy="5842000"/>
          </a:xfrm>
          <a:prstGeom prst="rect">
            <a:avLst/>
          </a:prstGeom>
        </p:spPr>
        <p:txBody>
          <a:bodyPr lIns="12700" tIns="12700" rIns="12700" bIns="12700" anchor="t"/>
          <a:lstStyle/>
          <a:p>
            <a:pPr marL="685800">
              <a:spcBef>
                <a:spcPts val="400"/>
              </a:spcBef>
            </a:pPr>
            <a:r>
              <a:rPr dirty="0"/>
              <a:t>Rationale for Positive Leadership</a:t>
            </a:r>
          </a:p>
          <a:p>
            <a:pPr marL="685800">
              <a:spcBef>
                <a:spcPts val="400"/>
              </a:spcBef>
            </a:pPr>
            <a:r>
              <a:rPr dirty="0"/>
              <a:t>Assumptions of Positive Leadership</a:t>
            </a:r>
          </a:p>
          <a:p>
            <a:pPr marL="685800">
              <a:spcBef>
                <a:spcPts val="400"/>
              </a:spcBef>
            </a:pPr>
            <a:r>
              <a:rPr dirty="0"/>
              <a:t>Positive Leadership Strategies</a:t>
            </a:r>
          </a:p>
          <a:p>
            <a:pPr marL="906378" lvl="1" indent="-144378">
              <a:spcBef>
                <a:spcPts val="100"/>
              </a:spcBef>
              <a:defRPr sz="1800"/>
            </a:pPr>
            <a:r>
              <a:rPr lang="en-CA" sz="3400" dirty="0" smtClean="0"/>
              <a:t>Leadership Virtues</a:t>
            </a:r>
            <a:endParaRPr sz="3400" dirty="0" smtClean="0"/>
          </a:p>
          <a:p>
            <a:pPr marL="906378" lvl="1" indent="-144378">
              <a:spcBef>
                <a:spcPts val="100"/>
              </a:spcBef>
              <a:defRPr sz="1800"/>
            </a:pPr>
            <a:r>
              <a:rPr lang="en-CA" sz="3400" dirty="0" smtClean="0"/>
              <a:t>Energizing Skills</a:t>
            </a:r>
            <a:endParaRPr sz="3400" dirty="0" smtClean="0"/>
          </a:p>
          <a:p>
            <a:pPr marL="906378" lvl="1" indent="-144378">
              <a:spcBef>
                <a:spcPts val="100"/>
              </a:spcBef>
              <a:defRPr sz="1800"/>
            </a:pPr>
            <a:r>
              <a:rPr sz="3400" dirty="0" smtClean="0"/>
              <a:t>Positive Communication</a:t>
            </a:r>
            <a:endParaRPr sz="3400" dirty="0"/>
          </a:p>
          <a:p>
            <a:pPr marL="906378" lvl="1" indent="-144378">
              <a:spcBef>
                <a:spcPts val="100"/>
              </a:spcBef>
              <a:defRPr sz="1800"/>
            </a:pPr>
            <a:r>
              <a:rPr lang="en-CA" sz="3400" dirty="0" smtClean="0"/>
              <a:t>Motivational Knowledge and Skills</a:t>
            </a:r>
            <a:endParaRPr sz="3400" dirty="0"/>
          </a:p>
          <a:p>
            <a:pPr marL="906378" lvl="1" indent="-144378">
              <a:spcBef>
                <a:spcPts val="100"/>
              </a:spcBef>
              <a:defRPr sz="1800"/>
            </a:pPr>
            <a:r>
              <a:rPr sz="3400" dirty="0" smtClean="0"/>
              <a:t>Operational</a:t>
            </a:r>
            <a:r>
              <a:rPr lang="en-CA" sz="3400" smtClean="0"/>
              <a:t> Tasks</a:t>
            </a:r>
            <a:endParaRPr sz="3400" dirty="0"/>
          </a:p>
          <a:p>
            <a:pPr marL="685800">
              <a:spcBef>
                <a:spcPts val="400"/>
              </a:spcBef>
            </a:pPr>
            <a:r>
              <a:rPr dirty="0"/>
              <a:t>Application Activity</a:t>
            </a:r>
          </a:p>
        </p:txBody>
      </p:sp>
      <p:pic>
        <p:nvPicPr>
          <p:cNvPr id="184" name="stockvault-black-pencils-115220.jpg"/>
          <p:cNvPicPr>
            <a:picLocks noChangeAspect="1"/>
          </p:cNvPicPr>
          <p:nvPr/>
        </p:nvPicPr>
        <p:blipFill>
          <a:blip r:embed="rId2">
            <a:extLst/>
          </a:blip>
          <a:srcRect l="6640" t="9545" r="6075" b="5641"/>
          <a:stretch>
            <a:fillRect/>
          </a:stretch>
        </p:blipFill>
        <p:spPr>
          <a:xfrm>
            <a:off x="8103180" y="2475775"/>
            <a:ext cx="4901620" cy="6376849"/>
          </a:xfrm>
          <a:custGeom>
            <a:avLst/>
            <a:gdLst/>
            <a:ahLst/>
            <a:cxnLst>
              <a:cxn ang="0">
                <a:pos x="wd2" y="hd2"/>
              </a:cxn>
              <a:cxn ang="5400000">
                <a:pos x="wd2" y="hd2"/>
              </a:cxn>
              <a:cxn ang="10800000">
                <a:pos x="wd2" y="hd2"/>
              </a:cxn>
              <a:cxn ang="16200000">
                <a:pos x="wd2" y="hd2"/>
              </a:cxn>
            </a:cxnLst>
            <a:rect l="0" t="0" r="r" b="b"/>
            <a:pathLst>
              <a:path w="21568" h="21572" extrusionOk="0">
                <a:moveTo>
                  <a:pt x="8528" y="2"/>
                </a:moveTo>
                <a:cubicBezTo>
                  <a:pt x="8514" y="15"/>
                  <a:pt x="8524" y="89"/>
                  <a:pt x="8552" y="229"/>
                </a:cubicBezTo>
                <a:cubicBezTo>
                  <a:pt x="8585" y="392"/>
                  <a:pt x="8602" y="523"/>
                  <a:pt x="8662" y="1041"/>
                </a:cubicBezTo>
                <a:cubicBezTo>
                  <a:pt x="8676" y="1159"/>
                  <a:pt x="8686" y="1342"/>
                  <a:pt x="8685" y="1449"/>
                </a:cubicBezTo>
                <a:cubicBezTo>
                  <a:pt x="8682" y="1655"/>
                  <a:pt x="8694" y="1697"/>
                  <a:pt x="8928" y="2256"/>
                </a:cubicBezTo>
                <a:cubicBezTo>
                  <a:pt x="9289" y="3124"/>
                  <a:pt x="9338" y="3253"/>
                  <a:pt x="9338" y="3332"/>
                </a:cubicBezTo>
                <a:cubicBezTo>
                  <a:pt x="9338" y="3478"/>
                  <a:pt x="9162" y="3751"/>
                  <a:pt x="9099" y="3702"/>
                </a:cubicBezTo>
                <a:cubicBezTo>
                  <a:pt x="9078" y="3686"/>
                  <a:pt x="8675" y="2886"/>
                  <a:pt x="8405" y="2326"/>
                </a:cubicBezTo>
                <a:cubicBezTo>
                  <a:pt x="8285" y="2077"/>
                  <a:pt x="8214" y="1977"/>
                  <a:pt x="7999" y="1756"/>
                </a:cubicBezTo>
                <a:cubicBezTo>
                  <a:pt x="7874" y="1628"/>
                  <a:pt x="7801" y="1544"/>
                  <a:pt x="7686" y="1396"/>
                </a:cubicBezTo>
                <a:cubicBezTo>
                  <a:pt x="7577" y="1255"/>
                  <a:pt x="7443" y="1078"/>
                  <a:pt x="7333" y="931"/>
                </a:cubicBezTo>
                <a:cubicBezTo>
                  <a:pt x="7261" y="835"/>
                  <a:pt x="7189" y="753"/>
                  <a:pt x="7173" y="749"/>
                </a:cubicBezTo>
                <a:cubicBezTo>
                  <a:pt x="7123" y="736"/>
                  <a:pt x="7129" y="770"/>
                  <a:pt x="7276" y="1386"/>
                </a:cubicBezTo>
                <a:cubicBezTo>
                  <a:pt x="7323" y="1584"/>
                  <a:pt x="7325" y="1956"/>
                  <a:pt x="7279" y="1985"/>
                </a:cubicBezTo>
                <a:cubicBezTo>
                  <a:pt x="7228" y="2018"/>
                  <a:pt x="7183" y="1996"/>
                  <a:pt x="7052" y="1871"/>
                </a:cubicBezTo>
                <a:cubicBezTo>
                  <a:pt x="6883" y="1710"/>
                  <a:pt x="6380" y="1128"/>
                  <a:pt x="6294" y="994"/>
                </a:cubicBezTo>
                <a:cubicBezTo>
                  <a:pt x="6156" y="780"/>
                  <a:pt x="6089" y="782"/>
                  <a:pt x="6156" y="998"/>
                </a:cubicBezTo>
                <a:cubicBezTo>
                  <a:pt x="6181" y="1078"/>
                  <a:pt x="6202" y="1180"/>
                  <a:pt x="6202" y="1224"/>
                </a:cubicBezTo>
                <a:cubicBezTo>
                  <a:pt x="6202" y="1268"/>
                  <a:pt x="6213" y="1320"/>
                  <a:pt x="6226" y="1339"/>
                </a:cubicBezTo>
                <a:cubicBezTo>
                  <a:pt x="6267" y="1399"/>
                  <a:pt x="6371" y="2089"/>
                  <a:pt x="6364" y="2262"/>
                </a:cubicBezTo>
                <a:cubicBezTo>
                  <a:pt x="6357" y="2441"/>
                  <a:pt x="6309" y="2322"/>
                  <a:pt x="6853" y="3435"/>
                </a:cubicBezTo>
                <a:cubicBezTo>
                  <a:pt x="7054" y="3846"/>
                  <a:pt x="7280" y="4316"/>
                  <a:pt x="7480" y="4733"/>
                </a:cubicBezTo>
                <a:cubicBezTo>
                  <a:pt x="7736" y="5269"/>
                  <a:pt x="8322" y="6477"/>
                  <a:pt x="8362" y="6551"/>
                </a:cubicBezTo>
                <a:cubicBezTo>
                  <a:pt x="8420" y="6662"/>
                  <a:pt x="8439" y="6742"/>
                  <a:pt x="8430" y="6839"/>
                </a:cubicBezTo>
                <a:cubicBezTo>
                  <a:pt x="8414" y="7002"/>
                  <a:pt x="8376" y="7152"/>
                  <a:pt x="8344" y="7176"/>
                </a:cubicBezTo>
                <a:cubicBezTo>
                  <a:pt x="8307" y="7203"/>
                  <a:pt x="7759" y="7263"/>
                  <a:pt x="7681" y="7248"/>
                </a:cubicBezTo>
                <a:cubicBezTo>
                  <a:pt x="7630" y="7238"/>
                  <a:pt x="7567" y="7174"/>
                  <a:pt x="7345" y="6904"/>
                </a:cubicBezTo>
                <a:cubicBezTo>
                  <a:pt x="7316" y="6869"/>
                  <a:pt x="7218" y="6747"/>
                  <a:pt x="7125" y="6635"/>
                </a:cubicBezTo>
                <a:cubicBezTo>
                  <a:pt x="6690" y="6106"/>
                  <a:pt x="6515" y="5886"/>
                  <a:pt x="6490" y="5836"/>
                </a:cubicBezTo>
                <a:cubicBezTo>
                  <a:pt x="6463" y="5782"/>
                  <a:pt x="6337" y="5360"/>
                  <a:pt x="6299" y="5197"/>
                </a:cubicBezTo>
                <a:cubicBezTo>
                  <a:pt x="6245" y="4960"/>
                  <a:pt x="5972" y="3984"/>
                  <a:pt x="5931" y="3880"/>
                </a:cubicBezTo>
                <a:cubicBezTo>
                  <a:pt x="5905" y="3813"/>
                  <a:pt x="5838" y="3701"/>
                  <a:pt x="5781" y="3630"/>
                </a:cubicBezTo>
                <a:cubicBezTo>
                  <a:pt x="5689" y="3515"/>
                  <a:pt x="5626" y="3431"/>
                  <a:pt x="5412" y="3134"/>
                </a:cubicBezTo>
                <a:cubicBezTo>
                  <a:pt x="5383" y="3094"/>
                  <a:pt x="5304" y="2960"/>
                  <a:pt x="5236" y="2835"/>
                </a:cubicBezTo>
                <a:cubicBezTo>
                  <a:pt x="5007" y="2418"/>
                  <a:pt x="4992" y="2396"/>
                  <a:pt x="4946" y="2396"/>
                </a:cubicBezTo>
                <a:cubicBezTo>
                  <a:pt x="4922" y="2396"/>
                  <a:pt x="4896" y="2410"/>
                  <a:pt x="4888" y="2428"/>
                </a:cubicBezTo>
                <a:cubicBezTo>
                  <a:pt x="4881" y="2446"/>
                  <a:pt x="4865" y="2677"/>
                  <a:pt x="4852" y="2942"/>
                </a:cubicBezTo>
                <a:cubicBezTo>
                  <a:pt x="4821" y="3562"/>
                  <a:pt x="4783" y="3748"/>
                  <a:pt x="4709" y="3684"/>
                </a:cubicBezTo>
                <a:cubicBezTo>
                  <a:pt x="4697" y="3674"/>
                  <a:pt x="4380" y="3290"/>
                  <a:pt x="4005" y="2831"/>
                </a:cubicBezTo>
                <a:lnTo>
                  <a:pt x="3324" y="1997"/>
                </a:lnTo>
                <a:lnTo>
                  <a:pt x="2966" y="1727"/>
                </a:lnTo>
                <a:cubicBezTo>
                  <a:pt x="2770" y="1579"/>
                  <a:pt x="2514" y="1375"/>
                  <a:pt x="2396" y="1274"/>
                </a:cubicBezTo>
                <a:cubicBezTo>
                  <a:pt x="2279" y="1172"/>
                  <a:pt x="2167" y="1076"/>
                  <a:pt x="2147" y="1060"/>
                </a:cubicBezTo>
                <a:cubicBezTo>
                  <a:pt x="2127" y="1044"/>
                  <a:pt x="2004" y="934"/>
                  <a:pt x="1872" y="814"/>
                </a:cubicBezTo>
                <a:cubicBezTo>
                  <a:pt x="1727" y="682"/>
                  <a:pt x="1615" y="596"/>
                  <a:pt x="1588" y="596"/>
                </a:cubicBezTo>
                <a:cubicBezTo>
                  <a:pt x="1563" y="596"/>
                  <a:pt x="1544" y="603"/>
                  <a:pt x="1544" y="610"/>
                </a:cubicBezTo>
                <a:cubicBezTo>
                  <a:pt x="1544" y="618"/>
                  <a:pt x="1643" y="812"/>
                  <a:pt x="1764" y="1041"/>
                </a:cubicBezTo>
                <a:cubicBezTo>
                  <a:pt x="2035" y="1554"/>
                  <a:pt x="2155" y="1795"/>
                  <a:pt x="2250" y="2024"/>
                </a:cubicBezTo>
                <a:cubicBezTo>
                  <a:pt x="2347" y="2259"/>
                  <a:pt x="2354" y="2300"/>
                  <a:pt x="2307" y="2314"/>
                </a:cubicBezTo>
                <a:cubicBezTo>
                  <a:pt x="2250" y="2331"/>
                  <a:pt x="2043" y="2186"/>
                  <a:pt x="1296" y="1611"/>
                </a:cubicBezTo>
                <a:cubicBezTo>
                  <a:pt x="876" y="1287"/>
                  <a:pt x="612" y="1097"/>
                  <a:pt x="591" y="1103"/>
                </a:cubicBezTo>
                <a:cubicBezTo>
                  <a:pt x="557" y="1113"/>
                  <a:pt x="635" y="1268"/>
                  <a:pt x="910" y="1737"/>
                </a:cubicBezTo>
                <a:cubicBezTo>
                  <a:pt x="1138" y="2126"/>
                  <a:pt x="1088" y="2123"/>
                  <a:pt x="554" y="1715"/>
                </a:cubicBezTo>
                <a:cubicBezTo>
                  <a:pt x="315" y="1533"/>
                  <a:pt x="112" y="1382"/>
                  <a:pt x="102" y="1380"/>
                </a:cubicBezTo>
                <a:cubicBezTo>
                  <a:pt x="91" y="1377"/>
                  <a:pt x="61" y="1388"/>
                  <a:pt x="35" y="1402"/>
                </a:cubicBezTo>
                <a:cubicBezTo>
                  <a:pt x="-11" y="1429"/>
                  <a:pt x="-12" y="1430"/>
                  <a:pt x="32" y="1490"/>
                </a:cubicBezTo>
                <a:cubicBezTo>
                  <a:pt x="56" y="1523"/>
                  <a:pt x="153" y="1665"/>
                  <a:pt x="247" y="1803"/>
                </a:cubicBezTo>
                <a:cubicBezTo>
                  <a:pt x="340" y="1940"/>
                  <a:pt x="440" y="2085"/>
                  <a:pt x="470" y="2126"/>
                </a:cubicBezTo>
                <a:cubicBezTo>
                  <a:pt x="625" y="2338"/>
                  <a:pt x="723" y="2494"/>
                  <a:pt x="723" y="2530"/>
                </a:cubicBezTo>
                <a:cubicBezTo>
                  <a:pt x="723" y="2552"/>
                  <a:pt x="751" y="2633"/>
                  <a:pt x="784" y="2710"/>
                </a:cubicBezTo>
                <a:cubicBezTo>
                  <a:pt x="818" y="2787"/>
                  <a:pt x="876" y="2926"/>
                  <a:pt x="914" y="3018"/>
                </a:cubicBezTo>
                <a:cubicBezTo>
                  <a:pt x="952" y="3109"/>
                  <a:pt x="1034" y="3299"/>
                  <a:pt x="1095" y="3441"/>
                </a:cubicBezTo>
                <a:cubicBezTo>
                  <a:pt x="1157" y="3582"/>
                  <a:pt x="1222" y="3754"/>
                  <a:pt x="1242" y="3822"/>
                </a:cubicBezTo>
                <a:cubicBezTo>
                  <a:pt x="1324" y="4098"/>
                  <a:pt x="1384" y="4194"/>
                  <a:pt x="1748" y="4631"/>
                </a:cubicBezTo>
                <a:cubicBezTo>
                  <a:pt x="1791" y="4682"/>
                  <a:pt x="1973" y="4903"/>
                  <a:pt x="2152" y="5123"/>
                </a:cubicBezTo>
                <a:cubicBezTo>
                  <a:pt x="2331" y="5342"/>
                  <a:pt x="2633" y="5709"/>
                  <a:pt x="2822" y="5939"/>
                </a:cubicBezTo>
                <a:cubicBezTo>
                  <a:pt x="3159" y="6347"/>
                  <a:pt x="3367" y="6598"/>
                  <a:pt x="4083" y="7470"/>
                </a:cubicBezTo>
                <a:cubicBezTo>
                  <a:pt x="4276" y="7704"/>
                  <a:pt x="4446" y="7915"/>
                  <a:pt x="4461" y="7937"/>
                </a:cubicBezTo>
                <a:cubicBezTo>
                  <a:pt x="4484" y="7972"/>
                  <a:pt x="4477" y="7982"/>
                  <a:pt x="4398" y="8027"/>
                </a:cubicBezTo>
                <a:cubicBezTo>
                  <a:pt x="4163" y="8160"/>
                  <a:pt x="4050" y="8272"/>
                  <a:pt x="4017" y="8409"/>
                </a:cubicBezTo>
                <a:cubicBezTo>
                  <a:pt x="4000" y="8480"/>
                  <a:pt x="4069" y="8726"/>
                  <a:pt x="4141" y="8854"/>
                </a:cubicBezTo>
                <a:cubicBezTo>
                  <a:pt x="4176" y="8916"/>
                  <a:pt x="4175" y="8927"/>
                  <a:pt x="4137" y="8988"/>
                </a:cubicBezTo>
                <a:cubicBezTo>
                  <a:pt x="4097" y="9053"/>
                  <a:pt x="4099" y="9055"/>
                  <a:pt x="4164" y="9120"/>
                </a:cubicBezTo>
                <a:cubicBezTo>
                  <a:pt x="4200" y="9156"/>
                  <a:pt x="4244" y="9185"/>
                  <a:pt x="4263" y="9185"/>
                </a:cubicBezTo>
                <a:cubicBezTo>
                  <a:pt x="4283" y="9185"/>
                  <a:pt x="4333" y="9212"/>
                  <a:pt x="4375" y="9244"/>
                </a:cubicBezTo>
                <a:cubicBezTo>
                  <a:pt x="4417" y="9277"/>
                  <a:pt x="4511" y="9330"/>
                  <a:pt x="4583" y="9363"/>
                </a:cubicBezTo>
                <a:lnTo>
                  <a:pt x="4714" y="9422"/>
                </a:lnTo>
                <a:lnTo>
                  <a:pt x="4721" y="10207"/>
                </a:lnTo>
                <a:cubicBezTo>
                  <a:pt x="4725" y="10640"/>
                  <a:pt x="4738" y="11132"/>
                  <a:pt x="4752" y="11300"/>
                </a:cubicBezTo>
                <a:cubicBezTo>
                  <a:pt x="4766" y="11468"/>
                  <a:pt x="4784" y="11715"/>
                  <a:pt x="4791" y="11848"/>
                </a:cubicBezTo>
                <a:cubicBezTo>
                  <a:pt x="4831" y="12645"/>
                  <a:pt x="4875" y="13560"/>
                  <a:pt x="4887" y="13824"/>
                </a:cubicBezTo>
                <a:cubicBezTo>
                  <a:pt x="4894" y="13992"/>
                  <a:pt x="4905" y="14167"/>
                  <a:pt x="4911" y="14213"/>
                </a:cubicBezTo>
                <a:cubicBezTo>
                  <a:pt x="4917" y="14259"/>
                  <a:pt x="4926" y="14793"/>
                  <a:pt x="4934" y="15400"/>
                </a:cubicBezTo>
                <a:cubicBezTo>
                  <a:pt x="4941" y="16007"/>
                  <a:pt x="4952" y="16705"/>
                  <a:pt x="4958" y="16950"/>
                </a:cubicBezTo>
                <a:cubicBezTo>
                  <a:pt x="5003" y="18747"/>
                  <a:pt x="5004" y="18633"/>
                  <a:pt x="4962" y="18711"/>
                </a:cubicBezTo>
                <a:cubicBezTo>
                  <a:pt x="4899" y="18825"/>
                  <a:pt x="4887" y="19023"/>
                  <a:pt x="4932" y="19194"/>
                </a:cubicBezTo>
                <a:cubicBezTo>
                  <a:pt x="4953" y="19276"/>
                  <a:pt x="4971" y="19409"/>
                  <a:pt x="4970" y="19491"/>
                </a:cubicBezTo>
                <a:cubicBezTo>
                  <a:pt x="4969" y="19745"/>
                  <a:pt x="5107" y="20023"/>
                  <a:pt x="5292" y="20139"/>
                </a:cubicBezTo>
                <a:cubicBezTo>
                  <a:pt x="5342" y="20171"/>
                  <a:pt x="5441" y="20255"/>
                  <a:pt x="5512" y="20326"/>
                </a:cubicBezTo>
                <a:cubicBezTo>
                  <a:pt x="5631" y="20446"/>
                  <a:pt x="5729" y="20512"/>
                  <a:pt x="6118" y="20736"/>
                </a:cubicBezTo>
                <a:cubicBezTo>
                  <a:pt x="6269" y="20823"/>
                  <a:pt x="6492" y="20921"/>
                  <a:pt x="6492" y="20899"/>
                </a:cubicBezTo>
                <a:cubicBezTo>
                  <a:pt x="6492" y="20893"/>
                  <a:pt x="6510" y="20900"/>
                  <a:pt x="6533" y="20915"/>
                </a:cubicBezTo>
                <a:cubicBezTo>
                  <a:pt x="6557" y="20931"/>
                  <a:pt x="6598" y="20947"/>
                  <a:pt x="6624" y="20950"/>
                </a:cubicBezTo>
                <a:cubicBezTo>
                  <a:pt x="6651" y="20954"/>
                  <a:pt x="6671" y="20970"/>
                  <a:pt x="6671" y="20985"/>
                </a:cubicBezTo>
                <a:cubicBezTo>
                  <a:pt x="6671" y="21003"/>
                  <a:pt x="6696" y="21014"/>
                  <a:pt x="6738" y="21015"/>
                </a:cubicBezTo>
                <a:cubicBezTo>
                  <a:pt x="6774" y="21016"/>
                  <a:pt x="6825" y="21030"/>
                  <a:pt x="6850" y="21047"/>
                </a:cubicBezTo>
                <a:cubicBezTo>
                  <a:pt x="6874" y="21064"/>
                  <a:pt x="6975" y="21099"/>
                  <a:pt x="7073" y="21125"/>
                </a:cubicBezTo>
                <a:cubicBezTo>
                  <a:pt x="7172" y="21151"/>
                  <a:pt x="7282" y="21184"/>
                  <a:pt x="7319" y="21200"/>
                </a:cubicBezTo>
                <a:cubicBezTo>
                  <a:pt x="7360" y="21218"/>
                  <a:pt x="7414" y="21225"/>
                  <a:pt x="7455" y="21219"/>
                </a:cubicBezTo>
                <a:cubicBezTo>
                  <a:pt x="7499" y="21212"/>
                  <a:pt x="7535" y="21218"/>
                  <a:pt x="7553" y="21235"/>
                </a:cubicBezTo>
                <a:cubicBezTo>
                  <a:pt x="7569" y="21249"/>
                  <a:pt x="7642" y="21270"/>
                  <a:pt x="7717" y="21281"/>
                </a:cubicBezTo>
                <a:cubicBezTo>
                  <a:pt x="7793" y="21292"/>
                  <a:pt x="7874" y="21310"/>
                  <a:pt x="7897" y="21320"/>
                </a:cubicBezTo>
                <a:cubicBezTo>
                  <a:pt x="7921" y="21330"/>
                  <a:pt x="7992" y="21342"/>
                  <a:pt x="8054" y="21348"/>
                </a:cubicBezTo>
                <a:cubicBezTo>
                  <a:pt x="8117" y="21353"/>
                  <a:pt x="8199" y="21362"/>
                  <a:pt x="8238" y="21365"/>
                </a:cubicBezTo>
                <a:cubicBezTo>
                  <a:pt x="8276" y="21369"/>
                  <a:pt x="8324" y="21383"/>
                  <a:pt x="8343" y="21397"/>
                </a:cubicBezTo>
                <a:cubicBezTo>
                  <a:pt x="8367" y="21416"/>
                  <a:pt x="8403" y="21420"/>
                  <a:pt x="8470" y="21411"/>
                </a:cubicBezTo>
                <a:cubicBezTo>
                  <a:pt x="8521" y="21404"/>
                  <a:pt x="8577" y="21405"/>
                  <a:pt x="8594" y="21414"/>
                </a:cubicBezTo>
                <a:cubicBezTo>
                  <a:pt x="8612" y="21422"/>
                  <a:pt x="8687" y="21433"/>
                  <a:pt x="8760" y="21439"/>
                </a:cubicBezTo>
                <a:cubicBezTo>
                  <a:pt x="8833" y="21445"/>
                  <a:pt x="8990" y="21461"/>
                  <a:pt x="9109" y="21475"/>
                </a:cubicBezTo>
                <a:cubicBezTo>
                  <a:pt x="9331" y="21503"/>
                  <a:pt x="9742" y="21532"/>
                  <a:pt x="10279" y="21560"/>
                </a:cubicBezTo>
                <a:cubicBezTo>
                  <a:pt x="10846" y="21589"/>
                  <a:pt x="12345" y="21563"/>
                  <a:pt x="13042" y="21512"/>
                </a:cubicBezTo>
                <a:cubicBezTo>
                  <a:pt x="13095" y="21508"/>
                  <a:pt x="13231" y="21504"/>
                  <a:pt x="13344" y="21504"/>
                </a:cubicBezTo>
                <a:cubicBezTo>
                  <a:pt x="13535" y="21502"/>
                  <a:pt x="13686" y="21480"/>
                  <a:pt x="13741" y="21444"/>
                </a:cubicBezTo>
                <a:cubicBezTo>
                  <a:pt x="13753" y="21436"/>
                  <a:pt x="13788" y="21430"/>
                  <a:pt x="13816" y="21430"/>
                </a:cubicBezTo>
                <a:cubicBezTo>
                  <a:pt x="13844" y="21430"/>
                  <a:pt x="13878" y="21420"/>
                  <a:pt x="13894" y="21408"/>
                </a:cubicBezTo>
                <a:cubicBezTo>
                  <a:pt x="13915" y="21393"/>
                  <a:pt x="13930" y="21392"/>
                  <a:pt x="13948" y="21406"/>
                </a:cubicBezTo>
                <a:cubicBezTo>
                  <a:pt x="13966" y="21419"/>
                  <a:pt x="14001" y="21418"/>
                  <a:pt x="14064" y="21401"/>
                </a:cubicBezTo>
                <a:cubicBezTo>
                  <a:pt x="14137" y="21382"/>
                  <a:pt x="14156" y="21381"/>
                  <a:pt x="14177" y="21401"/>
                </a:cubicBezTo>
                <a:cubicBezTo>
                  <a:pt x="14211" y="21435"/>
                  <a:pt x="14281" y="21404"/>
                  <a:pt x="14312" y="21342"/>
                </a:cubicBezTo>
                <a:cubicBezTo>
                  <a:pt x="14331" y="21304"/>
                  <a:pt x="14340" y="21300"/>
                  <a:pt x="14369" y="21318"/>
                </a:cubicBezTo>
                <a:cubicBezTo>
                  <a:pt x="14409" y="21344"/>
                  <a:pt x="14585" y="21328"/>
                  <a:pt x="14563" y="21301"/>
                </a:cubicBezTo>
                <a:cubicBezTo>
                  <a:pt x="14541" y="21273"/>
                  <a:pt x="14599" y="21259"/>
                  <a:pt x="14636" y="21283"/>
                </a:cubicBezTo>
                <a:cubicBezTo>
                  <a:pt x="14674" y="21307"/>
                  <a:pt x="14708" y="21294"/>
                  <a:pt x="14708" y="21256"/>
                </a:cubicBezTo>
                <a:cubicBezTo>
                  <a:pt x="14708" y="21245"/>
                  <a:pt x="14757" y="21231"/>
                  <a:pt x="14816" y="21226"/>
                </a:cubicBezTo>
                <a:cubicBezTo>
                  <a:pt x="14876" y="21220"/>
                  <a:pt x="14968" y="21202"/>
                  <a:pt x="15021" y="21184"/>
                </a:cubicBezTo>
                <a:cubicBezTo>
                  <a:pt x="15074" y="21166"/>
                  <a:pt x="15127" y="21152"/>
                  <a:pt x="15139" y="21153"/>
                </a:cubicBezTo>
                <a:cubicBezTo>
                  <a:pt x="15151" y="21154"/>
                  <a:pt x="15172" y="21142"/>
                  <a:pt x="15183" y="21126"/>
                </a:cubicBezTo>
                <a:cubicBezTo>
                  <a:pt x="15197" y="21108"/>
                  <a:pt x="15228" y="21100"/>
                  <a:pt x="15276" y="21105"/>
                </a:cubicBezTo>
                <a:cubicBezTo>
                  <a:pt x="15333" y="21110"/>
                  <a:pt x="15358" y="21101"/>
                  <a:pt x="15400" y="21058"/>
                </a:cubicBezTo>
                <a:cubicBezTo>
                  <a:pt x="15438" y="21018"/>
                  <a:pt x="15499" y="20992"/>
                  <a:pt x="15623" y="20962"/>
                </a:cubicBezTo>
                <a:cubicBezTo>
                  <a:pt x="15717" y="20940"/>
                  <a:pt x="15804" y="20910"/>
                  <a:pt x="15817" y="20897"/>
                </a:cubicBezTo>
                <a:cubicBezTo>
                  <a:pt x="15830" y="20883"/>
                  <a:pt x="15896" y="20850"/>
                  <a:pt x="15962" y="20821"/>
                </a:cubicBezTo>
                <a:cubicBezTo>
                  <a:pt x="16203" y="20719"/>
                  <a:pt x="16251" y="20696"/>
                  <a:pt x="16407" y="20596"/>
                </a:cubicBezTo>
                <a:cubicBezTo>
                  <a:pt x="16911" y="20274"/>
                  <a:pt x="17175" y="19952"/>
                  <a:pt x="17162" y="19676"/>
                </a:cubicBezTo>
                <a:cubicBezTo>
                  <a:pt x="17160" y="19646"/>
                  <a:pt x="17175" y="19566"/>
                  <a:pt x="17197" y="19498"/>
                </a:cubicBezTo>
                <a:cubicBezTo>
                  <a:pt x="17227" y="19400"/>
                  <a:pt x="17230" y="19361"/>
                  <a:pt x="17209" y="19314"/>
                </a:cubicBezTo>
                <a:cubicBezTo>
                  <a:pt x="17174" y="19237"/>
                  <a:pt x="17175" y="19113"/>
                  <a:pt x="17211" y="18979"/>
                </a:cubicBezTo>
                <a:cubicBezTo>
                  <a:pt x="17235" y="18889"/>
                  <a:pt x="17232" y="18862"/>
                  <a:pt x="17197" y="18790"/>
                </a:cubicBezTo>
                <a:cubicBezTo>
                  <a:pt x="17159" y="18715"/>
                  <a:pt x="17157" y="18646"/>
                  <a:pt x="17170" y="18107"/>
                </a:cubicBezTo>
                <a:cubicBezTo>
                  <a:pt x="17178" y="17777"/>
                  <a:pt x="17189" y="17504"/>
                  <a:pt x="17193" y="17499"/>
                </a:cubicBezTo>
                <a:cubicBezTo>
                  <a:pt x="17198" y="17493"/>
                  <a:pt x="17208" y="17208"/>
                  <a:pt x="17216" y="16866"/>
                </a:cubicBezTo>
                <a:cubicBezTo>
                  <a:pt x="17236" y="16019"/>
                  <a:pt x="17271" y="15184"/>
                  <a:pt x="17314" y="14574"/>
                </a:cubicBezTo>
                <a:cubicBezTo>
                  <a:pt x="17318" y="14503"/>
                  <a:pt x="17330" y="14332"/>
                  <a:pt x="17338" y="14195"/>
                </a:cubicBezTo>
                <a:cubicBezTo>
                  <a:pt x="17346" y="14057"/>
                  <a:pt x="17360" y="13823"/>
                  <a:pt x="17371" y="13675"/>
                </a:cubicBezTo>
                <a:cubicBezTo>
                  <a:pt x="17382" y="13527"/>
                  <a:pt x="17392" y="13385"/>
                  <a:pt x="17392" y="13359"/>
                </a:cubicBezTo>
                <a:cubicBezTo>
                  <a:pt x="17392" y="13334"/>
                  <a:pt x="17399" y="13222"/>
                  <a:pt x="17410" y="13110"/>
                </a:cubicBezTo>
                <a:cubicBezTo>
                  <a:pt x="17420" y="12998"/>
                  <a:pt x="17428" y="12893"/>
                  <a:pt x="17427" y="12877"/>
                </a:cubicBezTo>
                <a:cubicBezTo>
                  <a:pt x="17427" y="12862"/>
                  <a:pt x="17442" y="12657"/>
                  <a:pt x="17460" y="12422"/>
                </a:cubicBezTo>
                <a:cubicBezTo>
                  <a:pt x="17479" y="12188"/>
                  <a:pt x="17499" y="11888"/>
                  <a:pt x="17506" y="11755"/>
                </a:cubicBezTo>
                <a:cubicBezTo>
                  <a:pt x="17512" y="11622"/>
                  <a:pt x="17523" y="11447"/>
                  <a:pt x="17530" y="11366"/>
                </a:cubicBezTo>
                <a:cubicBezTo>
                  <a:pt x="17542" y="11223"/>
                  <a:pt x="17587" y="10598"/>
                  <a:pt x="17589" y="10540"/>
                </a:cubicBezTo>
                <a:cubicBezTo>
                  <a:pt x="17590" y="10525"/>
                  <a:pt x="17597" y="10442"/>
                  <a:pt x="17603" y="10355"/>
                </a:cubicBezTo>
                <a:cubicBezTo>
                  <a:pt x="17610" y="10268"/>
                  <a:pt x="17620" y="10064"/>
                  <a:pt x="17628" y="9901"/>
                </a:cubicBezTo>
                <a:cubicBezTo>
                  <a:pt x="17636" y="9738"/>
                  <a:pt x="17653" y="9592"/>
                  <a:pt x="17665" y="9575"/>
                </a:cubicBezTo>
                <a:cubicBezTo>
                  <a:pt x="17676" y="9558"/>
                  <a:pt x="17799" y="9495"/>
                  <a:pt x="17935" y="9438"/>
                </a:cubicBezTo>
                <a:cubicBezTo>
                  <a:pt x="18230" y="9313"/>
                  <a:pt x="18386" y="9215"/>
                  <a:pt x="18494" y="9085"/>
                </a:cubicBezTo>
                <a:cubicBezTo>
                  <a:pt x="18626" y="8926"/>
                  <a:pt x="18635" y="8911"/>
                  <a:pt x="18587" y="8914"/>
                </a:cubicBezTo>
                <a:cubicBezTo>
                  <a:pt x="18551" y="8916"/>
                  <a:pt x="18546" y="8903"/>
                  <a:pt x="18557" y="8815"/>
                </a:cubicBezTo>
                <a:cubicBezTo>
                  <a:pt x="18580" y="8616"/>
                  <a:pt x="18569" y="8491"/>
                  <a:pt x="18522" y="8417"/>
                </a:cubicBezTo>
                <a:cubicBezTo>
                  <a:pt x="18455" y="8313"/>
                  <a:pt x="18208" y="8173"/>
                  <a:pt x="17846" y="8035"/>
                </a:cubicBezTo>
                <a:cubicBezTo>
                  <a:pt x="17578" y="7932"/>
                  <a:pt x="17531" y="7908"/>
                  <a:pt x="17525" y="7868"/>
                </a:cubicBezTo>
                <a:cubicBezTo>
                  <a:pt x="17516" y="7810"/>
                  <a:pt x="17791" y="7214"/>
                  <a:pt x="17867" y="7126"/>
                </a:cubicBezTo>
                <a:cubicBezTo>
                  <a:pt x="17898" y="7090"/>
                  <a:pt x="18133" y="6856"/>
                  <a:pt x="18389" y="6606"/>
                </a:cubicBezTo>
                <a:cubicBezTo>
                  <a:pt x="18646" y="6356"/>
                  <a:pt x="18909" y="6098"/>
                  <a:pt x="18976" y="6032"/>
                </a:cubicBezTo>
                <a:cubicBezTo>
                  <a:pt x="19043" y="5965"/>
                  <a:pt x="19180" y="5831"/>
                  <a:pt x="19280" y="5734"/>
                </a:cubicBezTo>
                <a:cubicBezTo>
                  <a:pt x="19380" y="5636"/>
                  <a:pt x="19580" y="5439"/>
                  <a:pt x="19725" y="5297"/>
                </a:cubicBezTo>
                <a:cubicBezTo>
                  <a:pt x="19870" y="5155"/>
                  <a:pt x="20048" y="4983"/>
                  <a:pt x="20120" y="4915"/>
                </a:cubicBezTo>
                <a:cubicBezTo>
                  <a:pt x="20191" y="4846"/>
                  <a:pt x="20268" y="4752"/>
                  <a:pt x="20293" y="4703"/>
                </a:cubicBezTo>
                <a:cubicBezTo>
                  <a:pt x="20436" y="4413"/>
                  <a:pt x="20845" y="3785"/>
                  <a:pt x="21038" y="3555"/>
                </a:cubicBezTo>
                <a:cubicBezTo>
                  <a:pt x="21107" y="3473"/>
                  <a:pt x="21205" y="3344"/>
                  <a:pt x="21257" y="3267"/>
                </a:cubicBezTo>
                <a:cubicBezTo>
                  <a:pt x="21309" y="3191"/>
                  <a:pt x="21398" y="3065"/>
                  <a:pt x="21456" y="2988"/>
                </a:cubicBezTo>
                <a:cubicBezTo>
                  <a:pt x="21577" y="2827"/>
                  <a:pt x="21588" y="2804"/>
                  <a:pt x="21545" y="2783"/>
                </a:cubicBezTo>
                <a:cubicBezTo>
                  <a:pt x="21492" y="2757"/>
                  <a:pt x="21456" y="2765"/>
                  <a:pt x="21468" y="2800"/>
                </a:cubicBezTo>
                <a:cubicBezTo>
                  <a:pt x="21483" y="2845"/>
                  <a:pt x="21181" y="3052"/>
                  <a:pt x="21143" y="3023"/>
                </a:cubicBezTo>
                <a:cubicBezTo>
                  <a:pt x="21125" y="3009"/>
                  <a:pt x="21089" y="3019"/>
                  <a:pt x="21021" y="3061"/>
                </a:cubicBezTo>
                <a:cubicBezTo>
                  <a:pt x="20968" y="3093"/>
                  <a:pt x="20917" y="3120"/>
                  <a:pt x="20904" y="3120"/>
                </a:cubicBezTo>
                <a:cubicBezTo>
                  <a:pt x="20891" y="3120"/>
                  <a:pt x="20849" y="3143"/>
                  <a:pt x="20810" y="3171"/>
                </a:cubicBezTo>
                <a:cubicBezTo>
                  <a:pt x="20523" y="3375"/>
                  <a:pt x="19586" y="3984"/>
                  <a:pt x="19310" y="4145"/>
                </a:cubicBezTo>
                <a:cubicBezTo>
                  <a:pt x="19250" y="4180"/>
                  <a:pt x="19228" y="4132"/>
                  <a:pt x="19266" y="4054"/>
                </a:cubicBezTo>
                <a:cubicBezTo>
                  <a:pt x="19286" y="4014"/>
                  <a:pt x="19371" y="3831"/>
                  <a:pt x="19456" y="3647"/>
                </a:cubicBezTo>
                <a:cubicBezTo>
                  <a:pt x="19542" y="3464"/>
                  <a:pt x="19692" y="3147"/>
                  <a:pt x="19790" y="2942"/>
                </a:cubicBezTo>
                <a:cubicBezTo>
                  <a:pt x="19999" y="2505"/>
                  <a:pt x="20013" y="2417"/>
                  <a:pt x="19898" y="2283"/>
                </a:cubicBezTo>
                <a:lnTo>
                  <a:pt x="19830" y="2204"/>
                </a:lnTo>
                <a:lnTo>
                  <a:pt x="19879" y="2110"/>
                </a:lnTo>
                <a:cubicBezTo>
                  <a:pt x="20015" y="1847"/>
                  <a:pt x="20125" y="1569"/>
                  <a:pt x="20125" y="1492"/>
                </a:cubicBezTo>
                <a:cubicBezTo>
                  <a:pt x="20125" y="1477"/>
                  <a:pt x="20097" y="1438"/>
                  <a:pt x="20062" y="1402"/>
                </a:cubicBezTo>
                <a:cubicBezTo>
                  <a:pt x="20001" y="1341"/>
                  <a:pt x="20000" y="1336"/>
                  <a:pt x="20040" y="1290"/>
                </a:cubicBezTo>
                <a:cubicBezTo>
                  <a:pt x="20066" y="1259"/>
                  <a:pt x="20075" y="1225"/>
                  <a:pt x="20066" y="1196"/>
                </a:cubicBezTo>
                <a:cubicBezTo>
                  <a:pt x="20057" y="1170"/>
                  <a:pt x="20064" y="1137"/>
                  <a:pt x="20080" y="1122"/>
                </a:cubicBezTo>
                <a:cubicBezTo>
                  <a:pt x="20095" y="1107"/>
                  <a:pt x="20103" y="1091"/>
                  <a:pt x="20095" y="1086"/>
                </a:cubicBezTo>
                <a:cubicBezTo>
                  <a:pt x="20088" y="1080"/>
                  <a:pt x="20109" y="1000"/>
                  <a:pt x="20141" y="907"/>
                </a:cubicBezTo>
                <a:cubicBezTo>
                  <a:pt x="20222" y="674"/>
                  <a:pt x="20197" y="664"/>
                  <a:pt x="20047" y="865"/>
                </a:cubicBezTo>
                <a:cubicBezTo>
                  <a:pt x="20001" y="927"/>
                  <a:pt x="19911" y="1043"/>
                  <a:pt x="19847" y="1125"/>
                </a:cubicBezTo>
                <a:cubicBezTo>
                  <a:pt x="19784" y="1206"/>
                  <a:pt x="19695" y="1324"/>
                  <a:pt x="19648" y="1385"/>
                </a:cubicBezTo>
                <a:cubicBezTo>
                  <a:pt x="19350" y="1776"/>
                  <a:pt x="19211" y="1762"/>
                  <a:pt x="19268" y="1347"/>
                </a:cubicBezTo>
                <a:cubicBezTo>
                  <a:pt x="19294" y="1154"/>
                  <a:pt x="19290" y="971"/>
                  <a:pt x="19259" y="942"/>
                </a:cubicBezTo>
                <a:cubicBezTo>
                  <a:pt x="19238" y="922"/>
                  <a:pt x="19239" y="911"/>
                  <a:pt x="19264" y="895"/>
                </a:cubicBezTo>
                <a:cubicBezTo>
                  <a:pt x="19290" y="879"/>
                  <a:pt x="19306" y="880"/>
                  <a:pt x="19329" y="902"/>
                </a:cubicBezTo>
                <a:cubicBezTo>
                  <a:pt x="19361" y="932"/>
                  <a:pt x="19417" y="940"/>
                  <a:pt x="19434" y="916"/>
                </a:cubicBezTo>
                <a:cubicBezTo>
                  <a:pt x="19439" y="909"/>
                  <a:pt x="19450" y="878"/>
                  <a:pt x="19460" y="848"/>
                </a:cubicBezTo>
                <a:cubicBezTo>
                  <a:pt x="19475" y="800"/>
                  <a:pt x="19472" y="796"/>
                  <a:pt x="19439" y="817"/>
                </a:cubicBezTo>
                <a:cubicBezTo>
                  <a:pt x="19408" y="837"/>
                  <a:pt x="19399" y="836"/>
                  <a:pt x="19386" y="810"/>
                </a:cubicBezTo>
                <a:cubicBezTo>
                  <a:pt x="19366" y="769"/>
                  <a:pt x="19394" y="640"/>
                  <a:pt x="19435" y="590"/>
                </a:cubicBezTo>
                <a:cubicBezTo>
                  <a:pt x="19490" y="524"/>
                  <a:pt x="19508" y="429"/>
                  <a:pt x="19467" y="429"/>
                </a:cubicBezTo>
                <a:cubicBezTo>
                  <a:pt x="19446" y="429"/>
                  <a:pt x="19398" y="488"/>
                  <a:pt x="19350" y="573"/>
                </a:cubicBezTo>
                <a:cubicBezTo>
                  <a:pt x="19146" y="934"/>
                  <a:pt x="18731" y="1531"/>
                  <a:pt x="18553" y="1718"/>
                </a:cubicBezTo>
                <a:cubicBezTo>
                  <a:pt x="18381" y="1899"/>
                  <a:pt x="18364" y="1925"/>
                  <a:pt x="18216" y="2208"/>
                </a:cubicBezTo>
                <a:cubicBezTo>
                  <a:pt x="18200" y="2240"/>
                  <a:pt x="18186" y="2248"/>
                  <a:pt x="18167" y="2234"/>
                </a:cubicBezTo>
                <a:cubicBezTo>
                  <a:pt x="18133" y="2207"/>
                  <a:pt x="18169" y="2085"/>
                  <a:pt x="18302" y="1784"/>
                </a:cubicBezTo>
                <a:cubicBezTo>
                  <a:pt x="18358" y="1656"/>
                  <a:pt x="18400" y="1541"/>
                  <a:pt x="18395" y="1529"/>
                </a:cubicBezTo>
                <a:cubicBezTo>
                  <a:pt x="18377" y="1488"/>
                  <a:pt x="18329" y="1505"/>
                  <a:pt x="18267" y="1573"/>
                </a:cubicBezTo>
                <a:cubicBezTo>
                  <a:pt x="18145" y="1707"/>
                  <a:pt x="18045" y="1784"/>
                  <a:pt x="17991" y="1784"/>
                </a:cubicBezTo>
                <a:cubicBezTo>
                  <a:pt x="17951" y="1784"/>
                  <a:pt x="17913" y="1811"/>
                  <a:pt x="17850" y="1890"/>
                </a:cubicBezTo>
                <a:cubicBezTo>
                  <a:pt x="17739" y="2027"/>
                  <a:pt x="17649" y="2094"/>
                  <a:pt x="17612" y="2066"/>
                </a:cubicBezTo>
                <a:cubicBezTo>
                  <a:pt x="17581" y="2042"/>
                  <a:pt x="17620" y="1670"/>
                  <a:pt x="17679" y="1431"/>
                </a:cubicBezTo>
                <a:cubicBezTo>
                  <a:pt x="17723" y="1250"/>
                  <a:pt x="17722" y="1190"/>
                  <a:pt x="17677" y="1190"/>
                </a:cubicBezTo>
                <a:cubicBezTo>
                  <a:pt x="17630" y="1190"/>
                  <a:pt x="17526" y="1317"/>
                  <a:pt x="17247" y="1721"/>
                </a:cubicBezTo>
                <a:cubicBezTo>
                  <a:pt x="16899" y="2224"/>
                  <a:pt x="16793" y="2363"/>
                  <a:pt x="16713" y="2413"/>
                </a:cubicBezTo>
                <a:cubicBezTo>
                  <a:pt x="16675" y="2438"/>
                  <a:pt x="16666" y="2437"/>
                  <a:pt x="16636" y="2405"/>
                </a:cubicBezTo>
                <a:cubicBezTo>
                  <a:pt x="16611" y="2379"/>
                  <a:pt x="16604" y="2336"/>
                  <a:pt x="16615" y="2239"/>
                </a:cubicBezTo>
                <a:cubicBezTo>
                  <a:pt x="16651" y="1910"/>
                  <a:pt x="16700" y="1522"/>
                  <a:pt x="16722" y="1412"/>
                </a:cubicBezTo>
                <a:cubicBezTo>
                  <a:pt x="16776" y="1127"/>
                  <a:pt x="16779" y="1096"/>
                  <a:pt x="16744" y="1096"/>
                </a:cubicBezTo>
                <a:cubicBezTo>
                  <a:pt x="16726" y="1096"/>
                  <a:pt x="16666" y="1162"/>
                  <a:pt x="16613" y="1241"/>
                </a:cubicBezTo>
                <a:cubicBezTo>
                  <a:pt x="16295" y="1716"/>
                  <a:pt x="16205" y="1835"/>
                  <a:pt x="15854" y="2225"/>
                </a:cubicBezTo>
                <a:cubicBezTo>
                  <a:pt x="15636" y="2467"/>
                  <a:pt x="15619" y="2494"/>
                  <a:pt x="15518" y="2740"/>
                </a:cubicBezTo>
                <a:cubicBezTo>
                  <a:pt x="15460" y="2882"/>
                  <a:pt x="15337" y="3174"/>
                  <a:pt x="15248" y="3388"/>
                </a:cubicBezTo>
                <a:cubicBezTo>
                  <a:pt x="14879" y="4269"/>
                  <a:pt x="14672" y="4768"/>
                  <a:pt x="14622" y="4891"/>
                </a:cubicBezTo>
                <a:cubicBezTo>
                  <a:pt x="14594" y="4962"/>
                  <a:pt x="14544" y="5080"/>
                  <a:pt x="14514" y="5151"/>
                </a:cubicBezTo>
                <a:cubicBezTo>
                  <a:pt x="14484" y="5222"/>
                  <a:pt x="14359" y="5522"/>
                  <a:pt x="14236" y="5818"/>
                </a:cubicBezTo>
                <a:cubicBezTo>
                  <a:pt x="14114" y="6114"/>
                  <a:pt x="13984" y="6409"/>
                  <a:pt x="13947" y="6473"/>
                </a:cubicBezTo>
                <a:cubicBezTo>
                  <a:pt x="13860" y="6621"/>
                  <a:pt x="13780" y="6708"/>
                  <a:pt x="13751" y="6686"/>
                </a:cubicBezTo>
                <a:cubicBezTo>
                  <a:pt x="13725" y="6666"/>
                  <a:pt x="13725" y="6664"/>
                  <a:pt x="14039" y="5828"/>
                </a:cubicBezTo>
                <a:cubicBezTo>
                  <a:pt x="14171" y="5476"/>
                  <a:pt x="14385" y="4907"/>
                  <a:pt x="14512" y="4566"/>
                </a:cubicBezTo>
                <a:cubicBezTo>
                  <a:pt x="14640" y="4224"/>
                  <a:pt x="14775" y="3861"/>
                  <a:pt x="14815" y="3759"/>
                </a:cubicBezTo>
                <a:cubicBezTo>
                  <a:pt x="14854" y="3657"/>
                  <a:pt x="14929" y="3461"/>
                  <a:pt x="14982" y="3324"/>
                </a:cubicBezTo>
                <a:cubicBezTo>
                  <a:pt x="15035" y="3186"/>
                  <a:pt x="15138" y="2905"/>
                  <a:pt x="15213" y="2701"/>
                </a:cubicBezTo>
                <a:lnTo>
                  <a:pt x="15349" y="2329"/>
                </a:lnTo>
                <a:lnTo>
                  <a:pt x="15335" y="2051"/>
                </a:lnTo>
                <a:cubicBezTo>
                  <a:pt x="15321" y="1785"/>
                  <a:pt x="15294" y="1672"/>
                  <a:pt x="15248" y="1672"/>
                </a:cubicBezTo>
                <a:cubicBezTo>
                  <a:pt x="15236" y="1672"/>
                  <a:pt x="15202" y="1635"/>
                  <a:pt x="15173" y="1589"/>
                </a:cubicBezTo>
                <a:lnTo>
                  <a:pt x="15120" y="1505"/>
                </a:lnTo>
                <a:lnTo>
                  <a:pt x="15166" y="1361"/>
                </a:lnTo>
                <a:cubicBezTo>
                  <a:pt x="15242" y="1120"/>
                  <a:pt x="15335" y="990"/>
                  <a:pt x="15365" y="1078"/>
                </a:cubicBezTo>
                <a:cubicBezTo>
                  <a:pt x="15372" y="1099"/>
                  <a:pt x="15389" y="1114"/>
                  <a:pt x="15403" y="1110"/>
                </a:cubicBezTo>
                <a:cubicBezTo>
                  <a:pt x="15442" y="1100"/>
                  <a:pt x="15463" y="1030"/>
                  <a:pt x="15466" y="884"/>
                </a:cubicBezTo>
                <a:cubicBezTo>
                  <a:pt x="15468" y="813"/>
                  <a:pt x="15480" y="700"/>
                  <a:pt x="15492" y="635"/>
                </a:cubicBezTo>
                <a:cubicBezTo>
                  <a:pt x="15504" y="569"/>
                  <a:pt x="15508" y="508"/>
                  <a:pt x="15501" y="499"/>
                </a:cubicBezTo>
                <a:cubicBezTo>
                  <a:pt x="15481" y="474"/>
                  <a:pt x="15426" y="518"/>
                  <a:pt x="15408" y="574"/>
                </a:cubicBezTo>
                <a:cubicBezTo>
                  <a:pt x="15345" y="770"/>
                  <a:pt x="14780" y="1635"/>
                  <a:pt x="14537" y="1909"/>
                </a:cubicBezTo>
                <a:cubicBezTo>
                  <a:pt x="14432" y="2027"/>
                  <a:pt x="14328" y="2244"/>
                  <a:pt x="14165" y="2683"/>
                </a:cubicBezTo>
                <a:cubicBezTo>
                  <a:pt x="14065" y="2954"/>
                  <a:pt x="13982" y="3139"/>
                  <a:pt x="13898" y="3282"/>
                </a:cubicBezTo>
                <a:cubicBezTo>
                  <a:pt x="13823" y="3408"/>
                  <a:pt x="13586" y="3654"/>
                  <a:pt x="13409" y="3786"/>
                </a:cubicBezTo>
                <a:lnTo>
                  <a:pt x="13299" y="3867"/>
                </a:lnTo>
                <a:lnTo>
                  <a:pt x="13274" y="3822"/>
                </a:lnTo>
                <a:cubicBezTo>
                  <a:pt x="13261" y="3797"/>
                  <a:pt x="13227" y="3557"/>
                  <a:pt x="13199" y="3286"/>
                </a:cubicBezTo>
                <a:cubicBezTo>
                  <a:pt x="13056" y="1909"/>
                  <a:pt x="13061" y="1946"/>
                  <a:pt x="12970" y="1757"/>
                </a:cubicBezTo>
                <a:cubicBezTo>
                  <a:pt x="12823" y="1452"/>
                  <a:pt x="12647" y="989"/>
                  <a:pt x="12593" y="767"/>
                </a:cubicBezTo>
                <a:cubicBezTo>
                  <a:pt x="12561" y="634"/>
                  <a:pt x="12519" y="576"/>
                  <a:pt x="12476" y="608"/>
                </a:cubicBezTo>
                <a:cubicBezTo>
                  <a:pt x="12461" y="619"/>
                  <a:pt x="12433" y="724"/>
                  <a:pt x="12415" y="840"/>
                </a:cubicBezTo>
                <a:cubicBezTo>
                  <a:pt x="12342" y="1308"/>
                  <a:pt x="12220" y="1807"/>
                  <a:pt x="12132" y="1999"/>
                </a:cubicBezTo>
                <a:lnTo>
                  <a:pt x="12080" y="2113"/>
                </a:lnTo>
                <a:lnTo>
                  <a:pt x="12122" y="2565"/>
                </a:lnTo>
                <a:cubicBezTo>
                  <a:pt x="12145" y="2814"/>
                  <a:pt x="12174" y="3117"/>
                  <a:pt x="12186" y="3239"/>
                </a:cubicBezTo>
                <a:cubicBezTo>
                  <a:pt x="12199" y="3362"/>
                  <a:pt x="12221" y="3588"/>
                  <a:pt x="12235" y="3741"/>
                </a:cubicBezTo>
                <a:cubicBezTo>
                  <a:pt x="12268" y="4100"/>
                  <a:pt x="12297" y="4404"/>
                  <a:pt x="12345" y="4909"/>
                </a:cubicBezTo>
                <a:cubicBezTo>
                  <a:pt x="12393" y="5405"/>
                  <a:pt x="12384" y="5523"/>
                  <a:pt x="12300" y="5671"/>
                </a:cubicBezTo>
                <a:cubicBezTo>
                  <a:pt x="12265" y="5732"/>
                  <a:pt x="12154" y="5927"/>
                  <a:pt x="12052" y="6106"/>
                </a:cubicBezTo>
                <a:cubicBezTo>
                  <a:pt x="11868" y="6427"/>
                  <a:pt x="11812" y="6504"/>
                  <a:pt x="11774" y="6485"/>
                </a:cubicBezTo>
                <a:cubicBezTo>
                  <a:pt x="11742" y="6470"/>
                  <a:pt x="11458" y="5778"/>
                  <a:pt x="11441" y="5673"/>
                </a:cubicBezTo>
                <a:cubicBezTo>
                  <a:pt x="11432" y="5621"/>
                  <a:pt x="11433" y="5532"/>
                  <a:pt x="11444" y="5476"/>
                </a:cubicBezTo>
                <a:cubicBezTo>
                  <a:pt x="11455" y="5420"/>
                  <a:pt x="11480" y="5298"/>
                  <a:pt x="11498" y="5206"/>
                </a:cubicBezTo>
                <a:cubicBezTo>
                  <a:pt x="11516" y="5114"/>
                  <a:pt x="11587" y="4784"/>
                  <a:pt x="11655" y="4473"/>
                </a:cubicBezTo>
                <a:cubicBezTo>
                  <a:pt x="11789" y="3864"/>
                  <a:pt x="11789" y="3854"/>
                  <a:pt x="11715" y="3490"/>
                </a:cubicBezTo>
                <a:cubicBezTo>
                  <a:pt x="11658" y="3211"/>
                  <a:pt x="11611" y="2721"/>
                  <a:pt x="11593" y="2234"/>
                </a:cubicBezTo>
                <a:cubicBezTo>
                  <a:pt x="11577" y="1809"/>
                  <a:pt x="11573" y="1784"/>
                  <a:pt x="11528" y="1773"/>
                </a:cubicBezTo>
                <a:cubicBezTo>
                  <a:pt x="11501" y="1767"/>
                  <a:pt x="11467" y="1772"/>
                  <a:pt x="11449" y="1786"/>
                </a:cubicBezTo>
                <a:cubicBezTo>
                  <a:pt x="11432" y="1800"/>
                  <a:pt x="11367" y="1937"/>
                  <a:pt x="11306" y="2090"/>
                </a:cubicBezTo>
                <a:cubicBezTo>
                  <a:pt x="11184" y="2394"/>
                  <a:pt x="11142" y="2485"/>
                  <a:pt x="10938" y="2859"/>
                </a:cubicBezTo>
                <a:cubicBezTo>
                  <a:pt x="10798" y="3114"/>
                  <a:pt x="10618" y="3387"/>
                  <a:pt x="10559" y="3432"/>
                </a:cubicBezTo>
                <a:cubicBezTo>
                  <a:pt x="10518" y="3464"/>
                  <a:pt x="10477" y="3446"/>
                  <a:pt x="10445" y="3381"/>
                </a:cubicBezTo>
                <a:cubicBezTo>
                  <a:pt x="10359" y="3209"/>
                  <a:pt x="10125" y="2616"/>
                  <a:pt x="10085" y="2470"/>
                </a:cubicBezTo>
                <a:cubicBezTo>
                  <a:pt x="10059" y="2371"/>
                  <a:pt x="10018" y="2279"/>
                  <a:pt x="9993" y="2258"/>
                </a:cubicBezTo>
                <a:cubicBezTo>
                  <a:pt x="9969" y="2237"/>
                  <a:pt x="9903" y="2107"/>
                  <a:pt x="9846" y="1969"/>
                </a:cubicBezTo>
                <a:cubicBezTo>
                  <a:pt x="9636" y="1458"/>
                  <a:pt x="9603" y="1399"/>
                  <a:pt x="9418" y="1189"/>
                </a:cubicBezTo>
                <a:cubicBezTo>
                  <a:pt x="9321" y="1078"/>
                  <a:pt x="9242" y="983"/>
                  <a:pt x="9242" y="978"/>
                </a:cubicBezTo>
                <a:cubicBezTo>
                  <a:pt x="9242" y="973"/>
                  <a:pt x="9196" y="909"/>
                  <a:pt x="9139" y="835"/>
                </a:cubicBezTo>
                <a:cubicBezTo>
                  <a:pt x="9082" y="760"/>
                  <a:pt x="9000" y="644"/>
                  <a:pt x="8956" y="578"/>
                </a:cubicBezTo>
                <a:cubicBezTo>
                  <a:pt x="8912" y="512"/>
                  <a:pt x="8844" y="416"/>
                  <a:pt x="8805" y="365"/>
                </a:cubicBezTo>
                <a:cubicBezTo>
                  <a:pt x="8767" y="314"/>
                  <a:pt x="8694" y="210"/>
                  <a:pt x="8645" y="136"/>
                </a:cubicBezTo>
                <a:cubicBezTo>
                  <a:pt x="8577" y="36"/>
                  <a:pt x="8541" y="-11"/>
                  <a:pt x="8528" y="2"/>
                </a:cubicBezTo>
                <a:close/>
              </a:path>
            </a:pathLst>
          </a:cu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469900"/>
            <a:ext cx="12293600" cy="2438400"/>
          </a:xfrm>
          <a:prstGeom prst="rect">
            <a:avLst/>
          </a:prstGeom>
        </p:spPr>
        <p:txBody>
          <a:bodyPr/>
          <a:lstStyle/>
          <a:p>
            <a:r>
              <a:t>Positive approaches</a:t>
            </a:r>
          </a:p>
        </p:txBody>
      </p:sp>
      <p:sp>
        <p:nvSpPr>
          <p:cNvPr id="187" name="Shape 187"/>
          <p:cNvSpPr>
            <a:spLocks noGrp="1"/>
          </p:cNvSpPr>
          <p:nvPr>
            <p:ph type="body" idx="1"/>
          </p:nvPr>
        </p:nvSpPr>
        <p:spPr>
          <a:xfrm>
            <a:off x="355600" y="1790700"/>
            <a:ext cx="12293600" cy="8636000"/>
          </a:xfrm>
          <a:prstGeom prst="rect">
            <a:avLst/>
          </a:prstGeom>
        </p:spPr>
        <p:txBody>
          <a:bodyPr lIns="12700" tIns="12700" rIns="12700" bIns="12700"/>
          <a:lstStyle/>
          <a:p>
            <a:pPr marL="0" indent="0">
              <a:buSzTx/>
              <a:buNone/>
            </a:pPr>
            <a:r>
              <a:t>Recent better practice research in workplace wellness is demonstrating the importance of </a:t>
            </a:r>
            <a:r>
              <a:rPr>
                <a:solidFill>
                  <a:srgbClr val="EA243F"/>
                </a:solidFill>
              </a:rPr>
              <a:t>moving beyond a problem-focused approach</a:t>
            </a:r>
            <a:r>
              <a:t> to embrace a more positive view of people, their potential and motivations.</a:t>
            </a:r>
          </a:p>
          <a:p>
            <a:pPr marL="0" indent="0">
              <a:spcBef>
                <a:spcPts val="400"/>
              </a:spcBef>
              <a:buSzTx/>
              <a:buNone/>
            </a:pPr>
            <a:r>
              <a:t>Positive leadership refers to an emphasis on:</a:t>
            </a:r>
          </a:p>
          <a:p>
            <a:pPr marL="573505" lvl="1" indent="-192505">
              <a:spcBef>
                <a:spcPts val="400"/>
              </a:spcBef>
            </a:pPr>
            <a:r>
              <a:rPr sz="2400"/>
              <a:t>What elevates individuals and organizations (in addition to what challenges them)</a:t>
            </a:r>
          </a:p>
          <a:p>
            <a:pPr marL="573505" lvl="1" indent="-192505">
              <a:spcBef>
                <a:spcPts val="400"/>
              </a:spcBef>
            </a:pPr>
            <a:r>
              <a:rPr sz="2400"/>
              <a:t>What goes right in organizations (in addition to what goes wrong)</a:t>
            </a:r>
            <a:r>
              <a:t> </a:t>
            </a:r>
          </a:p>
          <a:p>
            <a:pPr lvl="1">
              <a:spcBef>
                <a:spcPts val="400"/>
              </a:spcBef>
              <a:defRPr sz="2400"/>
            </a:pPr>
            <a:r>
              <a:t>What is life-giving (in addition to what is problematic or life-depleting) </a:t>
            </a:r>
          </a:p>
          <a:p>
            <a:pPr lvl="1">
              <a:spcBef>
                <a:spcPts val="400"/>
              </a:spcBef>
              <a:defRPr sz="2400"/>
            </a:pPr>
            <a:r>
              <a:t>What is experienced as good (in addition to what is objectionable) </a:t>
            </a:r>
          </a:p>
          <a:p>
            <a:pPr lvl="1">
              <a:spcBef>
                <a:spcPts val="400"/>
              </a:spcBef>
              <a:defRPr sz="2400"/>
            </a:pPr>
            <a:r>
              <a:t>What is extraordinary (in addition to what is merely effective), and what is inspiring (in addition to what is difficult or arduous)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MP900422857.jpg"/>
          <p:cNvPicPr>
            <a:picLocks noGrp="1" noChangeAspect="1"/>
          </p:cNvPicPr>
          <p:nvPr>
            <p:ph type="pic" idx="13"/>
          </p:nvPr>
        </p:nvPicPr>
        <p:blipFill>
          <a:blip r:embed="rId2">
            <a:extLst/>
          </a:blip>
          <a:srcRect l="16763" r="16763"/>
          <a:stretch>
            <a:fillRect/>
          </a:stretch>
        </p:blipFill>
        <p:spPr>
          <a:xfrm>
            <a:off x="927100" y="2794000"/>
            <a:ext cx="4381500" cy="659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21600"/>
                </a:lnTo>
                <a:lnTo>
                  <a:pt x="21600" y="21600"/>
                </a:lnTo>
                <a:lnTo>
                  <a:pt x="21600" y="12"/>
                </a:lnTo>
                <a:cubicBezTo>
                  <a:pt x="21225" y="15"/>
                  <a:pt x="20310" y="14"/>
                  <a:pt x="20307" y="18"/>
                </a:cubicBezTo>
                <a:cubicBezTo>
                  <a:pt x="20275" y="52"/>
                  <a:pt x="19989" y="88"/>
                  <a:pt x="19669" y="98"/>
                </a:cubicBezTo>
                <a:cubicBezTo>
                  <a:pt x="19353" y="107"/>
                  <a:pt x="19094" y="138"/>
                  <a:pt x="19064" y="170"/>
                </a:cubicBezTo>
                <a:cubicBezTo>
                  <a:pt x="19041" y="196"/>
                  <a:pt x="18576" y="342"/>
                  <a:pt x="18448" y="364"/>
                </a:cubicBezTo>
                <a:cubicBezTo>
                  <a:pt x="18387" y="375"/>
                  <a:pt x="18151" y="389"/>
                  <a:pt x="17924" y="398"/>
                </a:cubicBezTo>
                <a:cubicBezTo>
                  <a:pt x="17524" y="413"/>
                  <a:pt x="17502" y="417"/>
                  <a:pt x="17225" y="505"/>
                </a:cubicBezTo>
                <a:cubicBezTo>
                  <a:pt x="16915" y="603"/>
                  <a:pt x="16417" y="816"/>
                  <a:pt x="16417" y="849"/>
                </a:cubicBezTo>
                <a:cubicBezTo>
                  <a:pt x="16417" y="861"/>
                  <a:pt x="16313" y="943"/>
                  <a:pt x="16186" y="1031"/>
                </a:cubicBezTo>
                <a:cubicBezTo>
                  <a:pt x="15948" y="1198"/>
                  <a:pt x="15730" y="1403"/>
                  <a:pt x="15576" y="1604"/>
                </a:cubicBezTo>
                <a:cubicBezTo>
                  <a:pt x="15527" y="1667"/>
                  <a:pt x="15475" y="1733"/>
                  <a:pt x="15460" y="1751"/>
                </a:cubicBezTo>
                <a:cubicBezTo>
                  <a:pt x="15446" y="1768"/>
                  <a:pt x="15419" y="1804"/>
                  <a:pt x="15402" y="1830"/>
                </a:cubicBezTo>
                <a:cubicBezTo>
                  <a:pt x="15385" y="1856"/>
                  <a:pt x="15263" y="1954"/>
                  <a:pt x="15132" y="2047"/>
                </a:cubicBezTo>
                <a:cubicBezTo>
                  <a:pt x="14711" y="2346"/>
                  <a:pt x="14316" y="2816"/>
                  <a:pt x="14165" y="3196"/>
                </a:cubicBezTo>
                <a:cubicBezTo>
                  <a:pt x="14151" y="3230"/>
                  <a:pt x="14111" y="3330"/>
                  <a:pt x="14075" y="3417"/>
                </a:cubicBezTo>
                <a:cubicBezTo>
                  <a:pt x="13979" y="3654"/>
                  <a:pt x="13931" y="4058"/>
                  <a:pt x="13950" y="4475"/>
                </a:cubicBezTo>
                <a:cubicBezTo>
                  <a:pt x="13959" y="4676"/>
                  <a:pt x="13975" y="4867"/>
                  <a:pt x="13985" y="4899"/>
                </a:cubicBezTo>
                <a:cubicBezTo>
                  <a:pt x="13995" y="4931"/>
                  <a:pt x="14018" y="5017"/>
                  <a:pt x="14036" y="5089"/>
                </a:cubicBezTo>
                <a:cubicBezTo>
                  <a:pt x="14121" y="5428"/>
                  <a:pt x="14286" y="5846"/>
                  <a:pt x="14425" y="6075"/>
                </a:cubicBezTo>
                <a:cubicBezTo>
                  <a:pt x="14478" y="6162"/>
                  <a:pt x="14540" y="6269"/>
                  <a:pt x="14564" y="6314"/>
                </a:cubicBezTo>
                <a:cubicBezTo>
                  <a:pt x="14589" y="6359"/>
                  <a:pt x="14672" y="6483"/>
                  <a:pt x="14748" y="6589"/>
                </a:cubicBezTo>
                <a:cubicBezTo>
                  <a:pt x="14825" y="6695"/>
                  <a:pt x="14903" y="6824"/>
                  <a:pt x="14920" y="6876"/>
                </a:cubicBezTo>
                <a:cubicBezTo>
                  <a:pt x="14997" y="7108"/>
                  <a:pt x="15117" y="7274"/>
                  <a:pt x="15306" y="7404"/>
                </a:cubicBezTo>
                <a:cubicBezTo>
                  <a:pt x="15386" y="7460"/>
                  <a:pt x="15492" y="7555"/>
                  <a:pt x="15541" y="7617"/>
                </a:cubicBezTo>
                <a:cubicBezTo>
                  <a:pt x="15639" y="7743"/>
                  <a:pt x="15781" y="8005"/>
                  <a:pt x="15781" y="8057"/>
                </a:cubicBezTo>
                <a:cubicBezTo>
                  <a:pt x="15781" y="8091"/>
                  <a:pt x="15919" y="8240"/>
                  <a:pt x="16073" y="8374"/>
                </a:cubicBezTo>
                <a:cubicBezTo>
                  <a:pt x="16119" y="8415"/>
                  <a:pt x="16166" y="8479"/>
                  <a:pt x="16178" y="8516"/>
                </a:cubicBezTo>
                <a:cubicBezTo>
                  <a:pt x="16190" y="8554"/>
                  <a:pt x="16213" y="8590"/>
                  <a:pt x="16229" y="8597"/>
                </a:cubicBezTo>
                <a:cubicBezTo>
                  <a:pt x="16245" y="8603"/>
                  <a:pt x="16259" y="8641"/>
                  <a:pt x="16259" y="8680"/>
                </a:cubicBezTo>
                <a:cubicBezTo>
                  <a:pt x="16259" y="8719"/>
                  <a:pt x="16273" y="8757"/>
                  <a:pt x="16290" y="8765"/>
                </a:cubicBezTo>
                <a:cubicBezTo>
                  <a:pt x="16307" y="8772"/>
                  <a:pt x="16321" y="8792"/>
                  <a:pt x="16321" y="8810"/>
                </a:cubicBezTo>
                <a:cubicBezTo>
                  <a:pt x="16321" y="8828"/>
                  <a:pt x="16340" y="8872"/>
                  <a:pt x="16364" y="8909"/>
                </a:cubicBezTo>
                <a:cubicBezTo>
                  <a:pt x="16388" y="8946"/>
                  <a:pt x="16435" y="9042"/>
                  <a:pt x="16466" y="9124"/>
                </a:cubicBezTo>
                <a:cubicBezTo>
                  <a:pt x="16497" y="9205"/>
                  <a:pt x="16555" y="9324"/>
                  <a:pt x="16595" y="9390"/>
                </a:cubicBezTo>
                <a:cubicBezTo>
                  <a:pt x="16635" y="9456"/>
                  <a:pt x="16676" y="9542"/>
                  <a:pt x="16683" y="9580"/>
                </a:cubicBezTo>
                <a:cubicBezTo>
                  <a:pt x="16691" y="9618"/>
                  <a:pt x="16704" y="9664"/>
                  <a:pt x="16715" y="9682"/>
                </a:cubicBezTo>
                <a:cubicBezTo>
                  <a:pt x="16746" y="9735"/>
                  <a:pt x="16770" y="9853"/>
                  <a:pt x="16787" y="10043"/>
                </a:cubicBezTo>
                <a:cubicBezTo>
                  <a:pt x="16801" y="10199"/>
                  <a:pt x="16788" y="10263"/>
                  <a:pt x="16703" y="10493"/>
                </a:cubicBezTo>
                <a:cubicBezTo>
                  <a:pt x="16648" y="10641"/>
                  <a:pt x="16592" y="10777"/>
                  <a:pt x="16578" y="10796"/>
                </a:cubicBezTo>
                <a:cubicBezTo>
                  <a:pt x="16563" y="10815"/>
                  <a:pt x="16524" y="10872"/>
                  <a:pt x="16493" y="10921"/>
                </a:cubicBezTo>
                <a:cubicBezTo>
                  <a:pt x="16401" y="11070"/>
                  <a:pt x="15983" y="11289"/>
                  <a:pt x="15584" y="11396"/>
                </a:cubicBezTo>
                <a:cubicBezTo>
                  <a:pt x="15492" y="11420"/>
                  <a:pt x="15394" y="11453"/>
                  <a:pt x="15367" y="11468"/>
                </a:cubicBezTo>
                <a:cubicBezTo>
                  <a:pt x="15339" y="11484"/>
                  <a:pt x="15297" y="11497"/>
                  <a:pt x="15273" y="11497"/>
                </a:cubicBezTo>
                <a:cubicBezTo>
                  <a:pt x="15216" y="11498"/>
                  <a:pt x="14899" y="11570"/>
                  <a:pt x="14872" y="11588"/>
                </a:cubicBezTo>
                <a:cubicBezTo>
                  <a:pt x="14860" y="11596"/>
                  <a:pt x="14698" y="11601"/>
                  <a:pt x="14512" y="11601"/>
                </a:cubicBezTo>
                <a:cubicBezTo>
                  <a:pt x="14159" y="11601"/>
                  <a:pt x="14111" y="11590"/>
                  <a:pt x="14060" y="11493"/>
                </a:cubicBezTo>
                <a:cubicBezTo>
                  <a:pt x="14036" y="11449"/>
                  <a:pt x="13886" y="11424"/>
                  <a:pt x="13831" y="11454"/>
                </a:cubicBezTo>
                <a:cubicBezTo>
                  <a:pt x="13808" y="11467"/>
                  <a:pt x="13782" y="11531"/>
                  <a:pt x="13774" y="11597"/>
                </a:cubicBezTo>
                <a:cubicBezTo>
                  <a:pt x="13766" y="11663"/>
                  <a:pt x="13744" y="11755"/>
                  <a:pt x="13725" y="11801"/>
                </a:cubicBezTo>
                <a:cubicBezTo>
                  <a:pt x="13706" y="11848"/>
                  <a:pt x="13678" y="11953"/>
                  <a:pt x="13660" y="12034"/>
                </a:cubicBezTo>
                <a:cubicBezTo>
                  <a:pt x="13630" y="12179"/>
                  <a:pt x="13624" y="12184"/>
                  <a:pt x="13432" y="12301"/>
                </a:cubicBezTo>
                <a:cubicBezTo>
                  <a:pt x="13277" y="12395"/>
                  <a:pt x="13189" y="12430"/>
                  <a:pt x="13017" y="12466"/>
                </a:cubicBezTo>
                <a:cubicBezTo>
                  <a:pt x="12780" y="12516"/>
                  <a:pt x="12667" y="12585"/>
                  <a:pt x="12649" y="12694"/>
                </a:cubicBezTo>
                <a:cubicBezTo>
                  <a:pt x="12643" y="12725"/>
                  <a:pt x="12634" y="12771"/>
                  <a:pt x="12625" y="12795"/>
                </a:cubicBezTo>
                <a:cubicBezTo>
                  <a:pt x="12610" y="12841"/>
                  <a:pt x="12259" y="13015"/>
                  <a:pt x="12181" y="13015"/>
                </a:cubicBezTo>
                <a:cubicBezTo>
                  <a:pt x="12157" y="13015"/>
                  <a:pt x="12088" y="13033"/>
                  <a:pt x="12031" y="13055"/>
                </a:cubicBezTo>
                <a:cubicBezTo>
                  <a:pt x="11973" y="13078"/>
                  <a:pt x="11826" y="13110"/>
                  <a:pt x="11704" y="13127"/>
                </a:cubicBezTo>
                <a:cubicBezTo>
                  <a:pt x="11473" y="13159"/>
                  <a:pt x="11323" y="13199"/>
                  <a:pt x="10773" y="13380"/>
                </a:cubicBezTo>
                <a:cubicBezTo>
                  <a:pt x="10420" y="13497"/>
                  <a:pt x="10284" y="13582"/>
                  <a:pt x="10143" y="13774"/>
                </a:cubicBezTo>
                <a:cubicBezTo>
                  <a:pt x="10057" y="13891"/>
                  <a:pt x="9912" y="14190"/>
                  <a:pt x="9912" y="14249"/>
                </a:cubicBezTo>
                <a:cubicBezTo>
                  <a:pt x="9912" y="14273"/>
                  <a:pt x="9891" y="14311"/>
                  <a:pt x="9867" y="14334"/>
                </a:cubicBezTo>
                <a:cubicBezTo>
                  <a:pt x="9843" y="14357"/>
                  <a:pt x="9816" y="14423"/>
                  <a:pt x="9806" y="14481"/>
                </a:cubicBezTo>
                <a:cubicBezTo>
                  <a:pt x="9796" y="14539"/>
                  <a:pt x="9779" y="14646"/>
                  <a:pt x="9767" y="14719"/>
                </a:cubicBezTo>
                <a:cubicBezTo>
                  <a:pt x="9755" y="14791"/>
                  <a:pt x="9733" y="14855"/>
                  <a:pt x="9718" y="14862"/>
                </a:cubicBezTo>
                <a:cubicBezTo>
                  <a:pt x="9703" y="14868"/>
                  <a:pt x="9688" y="14909"/>
                  <a:pt x="9687" y="14951"/>
                </a:cubicBezTo>
                <a:cubicBezTo>
                  <a:pt x="9684" y="15042"/>
                  <a:pt x="9622" y="15250"/>
                  <a:pt x="9585" y="15288"/>
                </a:cubicBezTo>
                <a:cubicBezTo>
                  <a:pt x="9567" y="15307"/>
                  <a:pt x="9541" y="15309"/>
                  <a:pt x="9499" y="15293"/>
                </a:cubicBezTo>
                <a:cubicBezTo>
                  <a:pt x="9466" y="15282"/>
                  <a:pt x="9393" y="15271"/>
                  <a:pt x="9335" y="15271"/>
                </a:cubicBezTo>
                <a:cubicBezTo>
                  <a:pt x="9276" y="15271"/>
                  <a:pt x="9199" y="15260"/>
                  <a:pt x="9164" y="15244"/>
                </a:cubicBezTo>
                <a:cubicBezTo>
                  <a:pt x="9130" y="15229"/>
                  <a:pt x="9031" y="15203"/>
                  <a:pt x="8943" y="15188"/>
                </a:cubicBezTo>
                <a:cubicBezTo>
                  <a:pt x="8856" y="15173"/>
                  <a:pt x="8770" y="15152"/>
                  <a:pt x="8752" y="15143"/>
                </a:cubicBezTo>
                <a:cubicBezTo>
                  <a:pt x="8733" y="15133"/>
                  <a:pt x="8641" y="15117"/>
                  <a:pt x="8546" y="15106"/>
                </a:cubicBezTo>
                <a:cubicBezTo>
                  <a:pt x="8385" y="15088"/>
                  <a:pt x="8180" y="15043"/>
                  <a:pt x="7754" y="14933"/>
                </a:cubicBezTo>
                <a:cubicBezTo>
                  <a:pt x="7658" y="14908"/>
                  <a:pt x="7515" y="14880"/>
                  <a:pt x="7437" y="14870"/>
                </a:cubicBezTo>
                <a:cubicBezTo>
                  <a:pt x="7358" y="14859"/>
                  <a:pt x="7247" y="14835"/>
                  <a:pt x="7192" y="14817"/>
                </a:cubicBezTo>
                <a:cubicBezTo>
                  <a:pt x="7137" y="14800"/>
                  <a:pt x="7024" y="14781"/>
                  <a:pt x="6940" y="14775"/>
                </a:cubicBezTo>
                <a:cubicBezTo>
                  <a:pt x="6855" y="14768"/>
                  <a:pt x="6672" y="14738"/>
                  <a:pt x="6533" y="14710"/>
                </a:cubicBezTo>
                <a:cubicBezTo>
                  <a:pt x="6393" y="14681"/>
                  <a:pt x="6234" y="14649"/>
                  <a:pt x="6181" y="14638"/>
                </a:cubicBezTo>
                <a:cubicBezTo>
                  <a:pt x="6127" y="14627"/>
                  <a:pt x="6039" y="14618"/>
                  <a:pt x="5985" y="14618"/>
                </a:cubicBezTo>
                <a:cubicBezTo>
                  <a:pt x="5931" y="14618"/>
                  <a:pt x="5877" y="14610"/>
                  <a:pt x="5868" y="14600"/>
                </a:cubicBezTo>
                <a:cubicBezTo>
                  <a:pt x="5858" y="14590"/>
                  <a:pt x="5779" y="14576"/>
                  <a:pt x="5690" y="14569"/>
                </a:cubicBezTo>
                <a:cubicBezTo>
                  <a:pt x="5600" y="14562"/>
                  <a:pt x="5510" y="14547"/>
                  <a:pt x="5490" y="14537"/>
                </a:cubicBezTo>
                <a:cubicBezTo>
                  <a:pt x="5470" y="14526"/>
                  <a:pt x="5395" y="14511"/>
                  <a:pt x="5326" y="14503"/>
                </a:cubicBezTo>
                <a:cubicBezTo>
                  <a:pt x="5175" y="14485"/>
                  <a:pt x="5045" y="14399"/>
                  <a:pt x="4921" y="14234"/>
                </a:cubicBezTo>
                <a:cubicBezTo>
                  <a:pt x="4837" y="14123"/>
                  <a:pt x="4829" y="14005"/>
                  <a:pt x="4901" y="13955"/>
                </a:cubicBezTo>
                <a:cubicBezTo>
                  <a:pt x="4917" y="13944"/>
                  <a:pt x="4930" y="13912"/>
                  <a:pt x="4930" y="13885"/>
                </a:cubicBezTo>
                <a:cubicBezTo>
                  <a:pt x="4930" y="13810"/>
                  <a:pt x="5022" y="13701"/>
                  <a:pt x="5063" y="13729"/>
                </a:cubicBezTo>
                <a:cubicBezTo>
                  <a:pt x="5086" y="13744"/>
                  <a:pt x="5118" y="13745"/>
                  <a:pt x="5155" y="13732"/>
                </a:cubicBezTo>
                <a:cubicBezTo>
                  <a:pt x="5192" y="13718"/>
                  <a:pt x="5219" y="13719"/>
                  <a:pt x="5232" y="13733"/>
                </a:cubicBezTo>
                <a:cubicBezTo>
                  <a:pt x="5243" y="13745"/>
                  <a:pt x="5264" y="13749"/>
                  <a:pt x="5279" y="13743"/>
                </a:cubicBezTo>
                <a:cubicBezTo>
                  <a:pt x="5294" y="13737"/>
                  <a:pt x="5313" y="13739"/>
                  <a:pt x="5322" y="13748"/>
                </a:cubicBezTo>
                <a:cubicBezTo>
                  <a:pt x="5348" y="13776"/>
                  <a:pt x="6580" y="13761"/>
                  <a:pt x="6635" y="13732"/>
                </a:cubicBezTo>
                <a:cubicBezTo>
                  <a:pt x="6639" y="13729"/>
                  <a:pt x="6655" y="13725"/>
                  <a:pt x="6668" y="13722"/>
                </a:cubicBezTo>
                <a:cubicBezTo>
                  <a:pt x="6681" y="13720"/>
                  <a:pt x="6745" y="13703"/>
                  <a:pt x="6813" y="13683"/>
                </a:cubicBezTo>
                <a:cubicBezTo>
                  <a:pt x="6880" y="13664"/>
                  <a:pt x="6946" y="13653"/>
                  <a:pt x="6959" y="13659"/>
                </a:cubicBezTo>
                <a:cubicBezTo>
                  <a:pt x="6973" y="13664"/>
                  <a:pt x="7018" y="13651"/>
                  <a:pt x="7059" y="13630"/>
                </a:cubicBezTo>
                <a:cubicBezTo>
                  <a:pt x="7100" y="13609"/>
                  <a:pt x="7150" y="13594"/>
                  <a:pt x="7169" y="13599"/>
                </a:cubicBezTo>
                <a:cubicBezTo>
                  <a:pt x="7187" y="13603"/>
                  <a:pt x="7228" y="13588"/>
                  <a:pt x="7259" y="13565"/>
                </a:cubicBezTo>
                <a:cubicBezTo>
                  <a:pt x="7290" y="13542"/>
                  <a:pt x="7333" y="13528"/>
                  <a:pt x="7355" y="13534"/>
                </a:cubicBezTo>
                <a:cubicBezTo>
                  <a:pt x="7393" y="13544"/>
                  <a:pt x="8039" y="13125"/>
                  <a:pt x="8039" y="13090"/>
                </a:cubicBezTo>
                <a:cubicBezTo>
                  <a:pt x="8039" y="13085"/>
                  <a:pt x="8103" y="13019"/>
                  <a:pt x="8180" y="12946"/>
                </a:cubicBezTo>
                <a:cubicBezTo>
                  <a:pt x="8257" y="12872"/>
                  <a:pt x="8353" y="12774"/>
                  <a:pt x="8393" y="12725"/>
                </a:cubicBezTo>
                <a:cubicBezTo>
                  <a:pt x="8434" y="12676"/>
                  <a:pt x="8563" y="12526"/>
                  <a:pt x="8681" y="12393"/>
                </a:cubicBezTo>
                <a:cubicBezTo>
                  <a:pt x="8799" y="12260"/>
                  <a:pt x="8896" y="12147"/>
                  <a:pt x="8896" y="12141"/>
                </a:cubicBezTo>
                <a:cubicBezTo>
                  <a:pt x="8896" y="12135"/>
                  <a:pt x="8947" y="12078"/>
                  <a:pt x="9008" y="12015"/>
                </a:cubicBezTo>
                <a:cubicBezTo>
                  <a:pt x="9069" y="11951"/>
                  <a:pt x="9117" y="11895"/>
                  <a:pt x="9117" y="11889"/>
                </a:cubicBezTo>
                <a:cubicBezTo>
                  <a:pt x="9117" y="11876"/>
                  <a:pt x="9318" y="11665"/>
                  <a:pt x="9653" y="11327"/>
                </a:cubicBezTo>
                <a:cubicBezTo>
                  <a:pt x="9786" y="11193"/>
                  <a:pt x="9936" y="11033"/>
                  <a:pt x="9986" y="10969"/>
                </a:cubicBezTo>
                <a:cubicBezTo>
                  <a:pt x="10037" y="10905"/>
                  <a:pt x="10120" y="10807"/>
                  <a:pt x="10170" y="10752"/>
                </a:cubicBezTo>
                <a:cubicBezTo>
                  <a:pt x="10220" y="10697"/>
                  <a:pt x="10260" y="10648"/>
                  <a:pt x="10260" y="10643"/>
                </a:cubicBezTo>
                <a:cubicBezTo>
                  <a:pt x="10260" y="10622"/>
                  <a:pt x="10664" y="10242"/>
                  <a:pt x="10927" y="10013"/>
                </a:cubicBezTo>
                <a:cubicBezTo>
                  <a:pt x="11130" y="9837"/>
                  <a:pt x="11204" y="9768"/>
                  <a:pt x="11295" y="9663"/>
                </a:cubicBezTo>
                <a:cubicBezTo>
                  <a:pt x="11692" y="9208"/>
                  <a:pt x="11956" y="8738"/>
                  <a:pt x="12072" y="8279"/>
                </a:cubicBezTo>
                <a:cubicBezTo>
                  <a:pt x="12134" y="8034"/>
                  <a:pt x="12138" y="7965"/>
                  <a:pt x="12117" y="7625"/>
                </a:cubicBezTo>
                <a:cubicBezTo>
                  <a:pt x="12074" y="6949"/>
                  <a:pt x="12071" y="6720"/>
                  <a:pt x="12105" y="6634"/>
                </a:cubicBezTo>
                <a:cubicBezTo>
                  <a:pt x="12123" y="6588"/>
                  <a:pt x="12222" y="6435"/>
                  <a:pt x="12324" y="6296"/>
                </a:cubicBezTo>
                <a:cubicBezTo>
                  <a:pt x="12427" y="6157"/>
                  <a:pt x="12534" y="5981"/>
                  <a:pt x="12563" y="5906"/>
                </a:cubicBezTo>
                <a:cubicBezTo>
                  <a:pt x="12591" y="5831"/>
                  <a:pt x="12628" y="5754"/>
                  <a:pt x="12643" y="5734"/>
                </a:cubicBezTo>
                <a:cubicBezTo>
                  <a:pt x="12661" y="5711"/>
                  <a:pt x="12651" y="5675"/>
                  <a:pt x="12616" y="5629"/>
                </a:cubicBezTo>
                <a:cubicBezTo>
                  <a:pt x="12525" y="5512"/>
                  <a:pt x="12544" y="5199"/>
                  <a:pt x="12665" y="4799"/>
                </a:cubicBezTo>
                <a:cubicBezTo>
                  <a:pt x="12786" y="4396"/>
                  <a:pt x="12827" y="4166"/>
                  <a:pt x="12835" y="3837"/>
                </a:cubicBezTo>
                <a:cubicBezTo>
                  <a:pt x="12842" y="3541"/>
                  <a:pt x="12896" y="3278"/>
                  <a:pt x="12950" y="3285"/>
                </a:cubicBezTo>
                <a:cubicBezTo>
                  <a:pt x="12971" y="3288"/>
                  <a:pt x="12989" y="3270"/>
                  <a:pt x="12989" y="3244"/>
                </a:cubicBezTo>
                <a:cubicBezTo>
                  <a:pt x="12993" y="3063"/>
                  <a:pt x="12972" y="2756"/>
                  <a:pt x="12948" y="2658"/>
                </a:cubicBezTo>
                <a:cubicBezTo>
                  <a:pt x="12929" y="2578"/>
                  <a:pt x="12900" y="2436"/>
                  <a:pt x="12858" y="2216"/>
                </a:cubicBezTo>
                <a:cubicBezTo>
                  <a:pt x="12837" y="2106"/>
                  <a:pt x="12801" y="1992"/>
                  <a:pt x="12778" y="1963"/>
                </a:cubicBezTo>
                <a:cubicBezTo>
                  <a:pt x="12755" y="1933"/>
                  <a:pt x="12735" y="1894"/>
                  <a:pt x="12735" y="1877"/>
                </a:cubicBezTo>
                <a:cubicBezTo>
                  <a:pt x="12735" y="1843"/>
                  <a:pt x="12558" y="1498"/>
                  <a:pt x="12471" y="1363"/>
                </a:cubicBezTo>
                <a:cubicBezTo>
                  <a:pt x="12410" y="1269"/>
                  <a:pt x="12405" y="1232"/>
                  <a:pt x="12449" y="1213"/>
                </a:cubicBezTo>
                <a:cubicBezTo>
                  <a:pt x="12469" y="1205"/>
                  <a:pt x="12463" y="1176"/>
                  <a:pt x="12432" y="1135"/>
                </a:cubicBezTo>
                <a:cubicBezTo>
                  <a:pt x="12404" y="1100"/>
                  <a:pt x="12388" y="1046"/>
                  <a:pt x="12397" y="1017"/>
                </a:cubicBezTo>
                <a:cubicBezTo>
                  <a:pt x="12405" y="987"/>
                  <a:pt x="12386" y="936"/>
                  <a:pt x="12352" y="897"/>
                </a:cubicBezTo>
                <a:cubicBezTo>
                  <a:pt x="12319" y="860"/>
                  <a:pt x="12290" y="787"/>
                  <a:pt x="12287" y="736"/>
                </a:cubicBezTo>
                <a:cubicBezTo>
                  <a:pt x="12284" y="685"/>
                  <a:pt x="12271" y="629"/>
                  <a:pt x="12258" y="611"/>
                </a:cubicBezTo>
                <a:cubicBezTo>
                  <a:pt x="12244" y="594"/>
                  <a:pt x="12201" y="519"/>
                  <a:pt x="12162" y="443"/>
                </a:cubicBezTo>
                <a:cubicBezTo>
                  <a:pt x="12123" y="368"/>
                  <a:pt x="12049" y="238"/>
                  <a:pt x="11997" y="153"/>
                </a:cubicBezTo>
                <a:lnTo>
                  <a:pt x="11905" y="0"/>
                </a:lnTo>
                <a:lnTo>
                  <a:pt x="3228" y="0"/>
                </a:lnTo>
                <a:lnTo>
                  <a:pt x="0" y="0"/>
                </a:lnTo>
                <a:close/>
              </a:path>
            </a:pathLst>
          </a:custGeom>
        </p:spPr>
      </p:pic>
      <p:sp>
        <p:nvSpPr>
          <p:cNvPr id="190" name="Shape 190"/>
          <p:cNvSpPr>
            <a:spLocks noGrp="1"/>
          </p:cNvSpPr>
          <p:nvPr>
            <p:ph type="title"/>
          </p:nvPr>
        </p:nvSpPr>
        <p:spPr>
          <a:prstGeom prst="rect">
            <a:avLst/>
          </a:prstGeom>
        </p:spPr>
        <p:txBody>
          <a:bodyPr/>
          <a:lstStyle/>
          <a:p>
            <a:r>
              <a:t>Assumptions related to positive Leadership</a:t>
            </a:r>
          </a:p>
        </p:txBody>
      </p:sp>
      <p:sp>
        <p:nvSpPr>
          <p:cNvPr id="191" name="Shape 191"/>
          <p:cNvSpPr>
            <a:spLocks noGrp="1"/>
          </p:cNvSpPr>
          <p:nvPr>
            <p:ph type="body" sz="half" idx="1"/>
          </p:nvPr>
        </p:nvSpPr>
        <p:spPr>
          <a:xfrm>
            <a:off x="6362700" y="3187700"/>
            <a:ext cx="5892800" cy="5842000"/>
          </a:xfrm>
          <a:prstGeom prst="rect">
            <a:avLst/>
          </a:prstGeom>
        </p:spPr>
        <p:txBody>
          <a:bodyPr/>
          <a:lstStyle/>
          <a:p>
            <a:pPr>
              <a:spcBef>
                <a:spcPts val="400"/>
              </a:spcBef>
              <a:defRPr sz="2800"/>
            </a:pPr>
            <a:r>
              <a:rPr dirty="0"/>
              <a:t>People have inner strengths and gifts that support their capacity to initiate, direct and sustain positive work and life directions </a:t>
            </a:r>
            <a:r>
              <a:rPr sz="2000" dirty="0"/>
              <a:t>(Hamilton &amp; Hamilton, 2004; Losier and Morrison, 2007). </a:t>
            </a:r>
          </a:p>
          <a:p>
            <a:pPr marL="0" indent="0" algn="ctr">
              <a:spcBef>
                <a:spcPts val="400"/>
              </a:spcBef>
              <a:buSzTx/>
              <a:buNone/>
              <a:defRPr sz="2800">
                <a:solidFill>
                  <a:srgbClr val="E5233F"/>
                </a:solidFill>
              </a:defRPr>
            </a:pPr>
            <a:endParaRPr dirty="0"/>
          </a:p>
          <a:p>
            <a:pPr>
              <a:spcBef>
                <a:spcPts val="400"/>
              </a:spcBef>
              <a:defRPr sz="2800"/>
            </a:pPr>
            <a:r>
              <a:rPr dirty="0"/>
              <a:t>Engagement and empowerment are critical considerations for facilitating positive development or change </a:t>
            </a:r>
            <a:r>
              <a:rPr sz="2000" dirty="0"/>
              <a:t>(CSPH, 2002; Deci &amp; Ryan, 2007).</a:t>
            </a:r>
            <a:r>
              <a:rPr dirty="0"/>
              <a:t>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MP910221029.jpg"/>
          <p:cNvPicPr>
            <a:picLocks noGrp="1" noChangeAspect="1"/>
          </p:cNvPicPr>
          <p:nvPr>
            <p:ph type="pic" idx="13"/>
          </p:nvPr>
        </p:nvPicPr>
        <p:blipFill>
          <a:blip r:embed="rId2">
            <a:extLst/>
          </a:blip>
          <a:srcRect l="1868" t="4336" r="4921"/>
          <a:stretch>
            <a:fillRect/>
          </a:stretch>
        </p:blipFill>
        <p:spPr>
          <a:xfrm>
            <a:off x="8052540" y="3448126"/>
            <a:ext cx="4471630" cy="6305474"/>
          </a:xfrm>
          <a:custGeom>
            <a:avLst/>
            <a:gdLst/>
            <a:ahLst/>
            <a:cxnLst>
              <a:cxn ang="0">
                <a:pos x="wd2" y="hd2"/>
              </a:cxn>
              <a:cxn ang="5400000">
                <a:pos x="wd2" y="hd2"/>
              </a:cxn>
              <a:cxn ang="10800000">
                <a:pos x="wd2" y="hd2"/>
              </a:cxn>
              <a:cxn ang="16200000">
                <a:pos x="wd2" y="hd2"/>
              </a:cxn>
            </a:cxnLst>
            <a:rect l="0" t="0" r="r" b="b"/>
            <a:pathLst>
              <a:path w="21508" h="21598" extrusionOk="0">
                <a:moveTo>
                  <a:pt x="12557" y="1"/>
                </a:moveTo>
                <a:cubicBezTo>
                  <a:pt x="12523" y="-2"/>
                  <a:pt x="12467" y="0"/>
                  <a:pt x="12431" y="6"/>
                </a:cubicBezTo>
                <a:cubicBezTo>
                  <a:pt x="12395" y="12"/>
                  <a:pt x="12300" y="13"/>
                  <a:pt x="12219" y="9"/>
                </a:cubicBezTo>
                <a:cubicBezTo>
                  <a:pt x="12139" y="4"/>
                  <a:pt x="12028" y="7"/>
                  <a:pt x="11973" y="14"/>
                </a:cubicBezTo>
                <a:cubicBezTo>
                  <a:pt x="11883" y="27"/>
                  <a:pt x="11691" y="32"/>
                  <a:pt x="11643" y="22"/>
                </a:cubicBezTo>
                <a:cubicBezTo>
                  <a:pt x="11632" y="20"/>
                  <a:pt x="11550" y="19"/>
                  <a:pt x="11462" y="20"/>
                </a:cubicBezTo>
                <a:cubicBezTo>
                  <a:pt x="11302" y="21"/>
                  <a:pt x="11299" y="22"/>
                  <a:pt x="11215" y="77"/>
                </a:cubicBezTo>
                <a:cubicBezTo>
                  <a:pt x="11169" y="107"/>
                  <a:pt x="11123" y="133"/>
                  <a:pt x="11112" y="133"/>
                </a:cubicBezTo>
                <a:cubicBezTo>
                  <a:pt x="11102" y="133"/>
                  <a:pt x="11077" y="145"/>
                  <a:pt x="11059" y="160"/>
                </a:cubicBezTo>
                <a:cubicBezTo>
                  <a:pt x="11040" y="174"/>
                  <a:pt x="11002" y="190"/>
                  <a:pt x="10973" y="195"/>
                </a:cubicBezTo>
                <a:cubicBezTo>
                  <a:pt x="10944" y="200"/>
                  <a:pt x="10903" y="216"/>
                  <a:pt x="10879" y="232"/>
                </a:cubicBezTo>
                <a:cubicBezTo>
                  <a:pt x="10851" y="251"/>
                  <a:pt x="10799" y="263"/>
                  <a:pt x="10717" y="268"/>
                </a:cubicBezTo>
                <a:cubicBezTo>
                  <a:pt x="10627" y="274"/>
                  <a:pt x="10593" y="281"/>
                  <a:pt x="10578" y="301"/>
                </a:cubicBezTo>
                <a:cubicBezTo>
                  <a:pt x="10567" y="316"/>
                  <a:pt x="10551" y="326"/>
                  <a:pt x="10541" y="322"/>
                </a:cubicBezTo>
                <a:cubicBezTo>
                  <a:pt x="10524" y="314"/>
                  <a:pt x="10412" y="351"/>
                  <a:pt x="10274" y="414"/>
                </a:cubicBezTo>
                <a:cubicBezTo>
                  <a:pt x="10199" y="448"/>
                  <a:pt x="9978" y="612"/>
                  <a:pt x="9988" y="626"/>
                </a:cubicBezTo>
                <a:cubicBezTo>
                  <a:pt x="9996" y="638"/>
                  <a:pt x="9869" y="781"/>
                  <a:pt x="9774" y="864"/>
                </a:cubicBezTo>
                <a:cubicBezTo>
                  <a:pt x="9662" y="963"/>
                  <a:pt x="9272" y="1338"/>
                  <a:pt x="9272" y="1348"/>
                </a:cubicBezTo>
                <a:cubicBezTo>
                  <a:pt x="9272" y="1352"/>
                  <a:pt x="9246" y="1382"/>
                  <a:pt x="9215" y="1414"/>
                </a:cubicBezTo>
                <a:cubicBezTo>
                  <a:pt x="9139" y="1495"/>
                  <a:pt x="9047" y="1637"/>
                  <a:pt x="8988" y="1768"/>
                </a:cubicBezTo>
                <a:cubicBezTo>
                  <a:pt x="8961" y="1827"/>
                  <a:pt x="8932" y="1882"/>
                  <a:pt x="8923" y="1890"/>
                </a:cubicBezTo>
                <a:cubicBezTo>
                  <a:pt x="8914" y="1899"/>
                  <a:pt x="8905" y="1914"/>
                  <a:pt x="8906" y="1926"/>
                </a:cubicBezTo>
                <a:cubicBezTo>
                  <a:pt x="8906" y="1959"/>
                  <a:pt x="8840" y="2152"/>
                  <a:pt x="8820" y="2180"/>
                </a:cubicBezTo>
                <a:cubicBezTo>
                  <a:pt x="8809" y="2194"/>
                  <a:pt x="8807" y="2212"/>
                  <a:pt x="8814" y="2219"/>
                </a:cubicBezTo>
                <a:cubicBezTo>
                  <a:pt x="8821" y="2227"/>
                  <a:pt x="8816" y="2241"/>
                  <a:pt x="8804" y="2251"/>
                </a:cubicBezTo>
                <a:cubicBezTo>
                  <a:pt x="8793" y="2260"/>
                  <a:pt x="8780" y="2293"/>
                  <a:pt x="8774" y="2323"/>
                </a:cubicBezTo>
                <a:cubicBezTo>
                  <a:pt x="8751" y="2441"/>
                  <a:pt x="8740" y="2476"/>
                  <a:pt x="8720" y="2493"/>
                </a:cubicBezTo>
                <a:cubicBezTo>
                  <a:pt x="8709" y="2502"/>
                  <a:pt x="8705" y="2521"/>
                  <a:pt x="8711" y="2536"/>
                </a:cubicBezTo>
                <a:cubicBezTo>
                  <a:pt x="8716" y="2551"/>
                  <a:pt x="8713" y="2593"/>
                  <a:pt x="8703" y="2630"/>
                </a:cubicBezTo>
                <a:cubicBezTo>
                  <a:pt x="8693" y="2667"/>
                  <a:pt x="8682" y="2710"/>
                  <a:pt x="8678" y="2725"/>
                </a:cubicBezTo>
                <a:cubicBezTo>
                  <a:pt x="8653" y="2821"/>
                  <a:pt x="8605" y="2974"/>
                  <a:pt x="8598" y="2982"/>
                </a:cubicBezTo>
                <a:cubicBezTo>
                  <a:pt x="8594" y="2987"/>
                  <a:pt x="8571" y="3041"/>
                  <a:pt x="8549" y="3102"/>
                </a:cubicBezTo>
                <a:cubicBezTo>
                  <a:pt x="8509" y="3207"/>
                  <a:pt x="8386" y="3429"/>
                  <a:pt x="8348" y="3465"/>
                </a:cubicBezTo>
                <a:cubicBezTo>
                  <a:pt x="8338" y="3474"/>
                  <a:pt x="8338" y="3494"/>
                  <a:pt x="8344" y="3509"/>
                </a:cubicBezTo>
                <a:cubicBezTo>
                  <a:pt x="8351" y="3525"/>
                  <a:pt x="8333" y="3574"/>
                  <a:pt x="8304" y="3625"/>
                </a:cubicBezTo>
                <a:cubicBezTo>
                  <a:pt x="8276" y="3674"/>
                  <a:pt x="8260" y="3726"/>
                  <a:pt x="8266" y="3743"/>
                </a:cubicBezTo>
                <a:cubicBezTo>
                  <a:pt x="8272" y="3760"/>
                  <a:pt x="8267" y="3778"/>
                  <a:pt x="8257" y="3783"/>
                </a:cubicBezTo>
                <a:cubicBezTo>
                  <a:pt x="8246" y="3787"/>
                  <a:pt x="8237" y="3805"/>
                  <a:pt x="8237" y="3822"/>
                </a:cubicBezTo>
                <a:cubicBezTo>
                  <a:pt x="8237" y="3839"/>
                  <a:pt x="8224" y="3865"/>
                  <a:pt x="8209" y="3880"/>
                </a:cubicBezTo>
                <a:cubicBezTo>
                  <a:pt x="8193" y="3896"/>
                  <a:pt x="8176" y="3935"/>
                  <a:pt x="8171" y="3965"/>
                </a:cubicBezTo>
                <a:cubicBezTo>
                  <a:pt x="8159" y="4028"/>
                  <a:pt x="8137" y="4113"/>
                  <a:pt x="8094" y="4269"/>
                </a:cubicBezTo>
                <a:cubicBezTo>
                  <a:pt x="8032" y="4497"/>
                  <a:pt x="8008" y="4922"/>
                  <a:pt x="8054" y="4975"/>
                </a:cubicBezTo>
                <a:cubicBezTo>
                  <a:pt x="8062" y="4984"/>
                  <a:pt x="8070" y="5013"/>
                  <a:pt x="8073" y="5040"/>
                </a:cubicBezTo>
                <a:cubicBezTo>
                  <a:pt x="8083" y="5134"/>
                  <a:pt x="8190" y="5355"/>
                  <a:pt x="8264" y="5434"/>
                </a:cubicBezTo>
                <a:cubicBezTo>
                  <a:pt x="8328" y="5503"/>
                  <a:pt x="8491" y="5614"/>
                  <a:pt x="8491" y="5589"/>
                </a:cubicBezTo>
                <a:cubicBezTo>
                  <a:pt x="8491" y="5584"/>
                  <a:pt x="8504" y="5586"/>
                  <a:pt x="8522" y="5593"/>
                </a:cubicBezTo>
                <a:cubicBezTo>
                  <a:pt x="8543" y="5602"/>
                  <a:pt x="8572" y="5600"/>
                  <a:pt x="8604" y="5588"/>
                </a:cubicBezTo>
                <a:cubicBezTo>
                  <a:pt x="8659" y="5568"/>
                  <a:pt x="8694" y="5575"/>
                  <a:pt x="8678" y="5604"/>
                </a:cubicBezTo>
                <a:cubicBezTo>
                  <a:pt x="8664" y="5631"/>
                  <a:pt x="8702" y="5643"/>
                  <a:pt x="8736" y="5623"/>
                </a:cubicBezTo>
                <a:cubicBezTo>
                  <a:pt x="8773" y="5601"/>
                  <a:pt x="8900" y="5619"/>
                  <a:pt x="8915" y="5648"/>
                </a:cubicBezTo>
                <a:cubicBezTo>
                  <a:pt x="8922" y="5660"/>
                  <a:pt x="8902" y="5704"/>
                  <a:pt x="8871" y="5747"/>
                </a:cubicBezTo>
                <a:cubicBezTo>
                  <a:pt x="8841" y="5790"/>
                  <a:pt x="8815" y="5830"/>
                  <a:pt x="8814" y="5835"/>
                </a:cubicBezTo>
                <a:cubicBezTo>
                  <a:pt x="8813" y="5841"/>
                  <a:pt x="8796" y="5855"/>
                  <a:pt x="8776" y="5865"/>
                </a:cubicBezTo>
                <a:cubicBezTo>
                  <a:pt x="8755" y="5876"/>
                  <a:pt x="8734" y="5899"/>
                  <a:pt x="8730" y="5917"/>
                </a:cubicBezTo>
                <a:cubicBezTo>
                  <a:pt x="8720" y="5963"/>
                  <a:pt x="8664" y="6000"/>
                  <a:pt x="8596" y="6004"/>
                </a:cubicBezTo>
                <a:cubicBezTo>
                  <a:pt x="8565" y="6006"/>
                  <a:pt x="8543" y="6011"/>
                  <a:pt x="8549" y="6016"/>
                </a:cubicBezTo>
                <a:cubicBezTo>
                  <a:pt x="8567" y="6032"/>
                  <a:pt x="8484" y="6083"/>
                  <a:pt x="8451" y="6076"/>
                </a:cubicBezTo>
                <a:cubicBezTo>
                  <a:pt x="8416" y="6068"/>
                  <a:pt x="8200" y="6163"/>
                  <a:pt x="8113" y="6224"/>
                </a:cubicBezTo>
                <a:cubicBezTo>
                  <a:pt x="8083" y="6246"/>
                  <a:pt x="8051" y="6260"/>
                  <a:pt x="8043" y="6257"/>
                </a:cubicBezTo>
                <a:cubicBezTo>
                  <a:pt x="8027" y="6250"/>
                  <a:pt x="7808" y="6399"/>
                  <a:pt x="7812" y="6414"/>
                </a:cubicBezTo>
                <a:cubicBezTo>
                  <a:pt x="7813" y="6419"/>
                  <a:pt x="7799" y="6446"/>
                  <a:pt x="7781" y="6474"/>
                </a:cubicBezTo>
                <a:cubicBezTo>
                  <a:pt x="7760" y="6509"/>
                  <a:pt x="7752" y="6553"/>
                  <a:pt x="7756" y="6614"/>
                </a:cubicBezTo>
                <a:cubicBezTo>
                  <a:pt x="7762" y="6688"/>
                  <a:pt x="7773" y="6716"/>
                  <a:pt x="7823" y="6768"/>
                </a:cubicBezTo>
                <a:cubicBezTo>
                  <a:pt x="7889" y="6836"/>
                  <a:pt x="7903" y="6899"/>
                  <a:pt x="7856" y="6912"/>
                </a:cubicBezTo>
                <a:cubicBezTo>
                  <a:pt x="7840" y="6916"/>
                  <a:pt x="7783" y="6959"/>
                  <a:pt x="7730" y="7006"/>
                </a:cubicBezTo>
                <a:cubicBezTo>
                  <a:pt x="7676" y="7053"/>
                  <a:pt x="7600" y="7117"/>
                  <a:pt x="7562" y="7149"/>
                </a:cubicBezTo>
                <a:cubicBezTo>
                  <a:pt x="7502" y="7198"/>
                  <a:pt x="7486" y="7228"/>
                  <a:pt x="7447" y="7357"/>
                </a:cubicBezTo>
                <a:cubicBezTo>
                  <a:pt x="7380" y="7576"/>
                  <a:pt x="7284" y="8032"/>
                  <a:pt x="7251" y="8286"/>
                </a:cubicBezTo>
                <a:cubicBezTo>
                  <a:pt x="7213" y="8573"/>
                  <a:pt x="7200" y="8675"/>
                  <a:pt x="7180" y="8871"/>
                </a:cubicBezTo>
                <a:cubicBezTo>
                  <a:pt x="7168" y="8993"/>
                  <a:pt x="7156" y="9297"/>
                  <a:pt x="7153" y="9545"/>
                </a:cubicBezTo>
                <a:cubicBezTo>
                  <a:pt x="7150" y="9847"/>
                  <a:pt x="7137" y="10071"/>
                  <a:pt x="7115" y="10220"/>
                </a:cubicBezTo>
                <a:cubicBezTo>
                  <a:pt x="7097" y="10342"/>
                  <a:pt x="7077" y="10494"/>
                  <a:pt x="7071" y="10559"/>
                </a:cubicBezTo>
                <a:cubicBezTo>
                  <a:pt x="7060" y="10678"/>
                  <a:pt x="7036" y="10739"/>
                  <a:pt x="7008" y="10717"/>
                </a:cubicBezTo>
                <a:cubicBezTo>
                  <a:pt x="6995" y="10707"/>
                  <a:pt x="6780" y="10179"/>
                  <a:pt x="6560" y="9615"/>
                </a:cubicBezTo>
                <a:cubicBezTo>
                  <a:pt x="6479" y="9409"/>
                  <a:pt x="6353" y="9103"/>
                  <a:pt x="6319" y="9037"/>
                </a:cubicBezTo>
                <a:cubicBezTo>
                  <a:pt x="6248" y="8898"/>
                  <a:pt x="6139" y="8797"/>
                  <a:pt x="6012" y="8747"/>
                </a:cubicBezTo>
                <a:lnTo>
                  <a:pt x="5916" y="8709"/>
                </a:lnTo>
                <a:lnTo>
                  <a:pt x="3072" y="8719"/>
                </a:lnTo>
                <a:cubicBezTo>
                  <a:pt x="-73" y="8729"/>
                  <a:pt x="154" y="8723"/>
                  <a:pt x="63" y="8819"/>
                </a:cubicBezTo>
                <a:cubicBezTo>
                  <a:pt x="40" y="8845"/>
                  <a:pt x="14" y="8898"/>
                  <a:pt x="6" y="8940"/>
                </a:cubicBezTo>
                <a:cubicBezTo>
                  <a:pt x="-9" y="9027"/>
                  <a:pt x="-39" y="8948"/>
                  <a:pt x="543" y="10274"/>
                </a:cubicBezTo>
                <a:cubicBezTo>
                  <a:pt x="596" y="10396"/>
                  <a:pt x="646" y="10513"/>
                  <a:pt x="653" y="10532"/>
                </a:cubicBezTo>
                <a:cubicBezTo>
                  <a:pt x="673" y="10584"/>
                  <a:pt x="747" y="10755"/>
                  <a:pt x="896" y="11088"/>
                </a:cubicBezTo>
                <a:cubicBezTo>
                  <a:pt x="969" y="11253"/>
                  <a:pt x="1061" y="11461"/>
                  <a:pt x="1100" y="11553"/>
                </a:cubicBezTo>
                <a:cubicBezTo>
                  <a:pt x="1139" y="11645"/>
                  <a:pt x="1246" y="11883"/>
                  <a:pt x="1335" y="12082"/>
                </a:cubicBezTo>
                <a:cubicBezTo>
                  <a:pt x="1424" y="12281"/>
                  <a:pt x="1520" y="12498"/>
                  <a:pt x="1549" y="12565"/>
                </a:cubicBezTo>
                <a:cubicBezTo>
                  <a:pt x="1628" y="12751"/>
                  <a:pt x="1759" y="12833"/>
                  <a:pt x="2005" y="12850"/>
                </a:cubicBezTo>
                <a:cubicBezTo>
                  <a:pt x="2134" y="12859"/>
                  <a:pt x="2387" y="12943"/>
                  <a:pt x="2371" y="12972"/>
                </a:cubicBezTo>
                <a:cubicBezTo>
                  <a:pt x="2366" y="12982"/>
                  <a:pt x="2375" y="12999"/>
                  <a:pt x="2390" y="13008"/>
                </a:cubicBezTo>
                <a:cubicBezTo>
                  <a:pt x="2406" y="13017"/>
                  <a:pt x="2419" y="13035"/>
                  <a:pt x="2419" y="13049"/>
                </a:cubicBezTo>
                <a:cubicBezTo>
                  <a:pt x="2419" y="13080"/>
                  <a:pt x="2471" y="13093"/>
                  <a:pt x="2644" y="13103"/>
                </a:cubicBezTo>
                <a:cubicBezTo>
                  <a:pt x="2766" y="13110"/>
                  <a:pt x="2780" y="13113"/>
                  <a:pt x="2776" y="13138"/>
                </a:cubicBezTo>
                <a:cubicBezTo>
                  <a:pt x="2774" y="13154"/>
                  <a:pt x="2790" y="13206"/>
                  <a:pt x="2812" y="13254"/>
                </a:cubicBezTo>
                <a:cubicBezTo>
                  <a:pt x="2852" y="13341"/>
                  <a:pt x="2856" y="13440"/>
                  <a:pt x="2820" y="13520"/>
                </a:cubicBezTo>
                <a:cubicBezTo>
                  <a:pt x="2785" y="13599"/>
                  <a:pt x="2787" y="13720"/>
                  <a:pt x="2826" y="13770"/>
                </a:cubicBezTo>
                <a:cubicBezTo>
                  <a:pt x="2872" y="13831"/>
                  <a:pt x="2930" y="13845"/>
                  <a:pt x="3259" y="13875"/>
                </a:cubicBezTo>
                <a:cubicBezTo>
                  <a:pt x="3393" y="13887"/>
                  <a:pt x="3564" y="13905"/>
                  <a:pt x="3639" y="13913"/>
                </a:cubicBezTo>
                <a:cubicBezTo>
                  <a:pt x="3714" y="13921"/>
                  <a:pt x="3822" y="13932"/>
                  <a:pt x="3879" y="13938"/>
                </a:cubicBezTo>
                <a:cubicBezTo>
                  <a:pt x="3958" y="13945"/>
                  <a:pt x="3995" y="13954"/>
                  <a:pt x="4023" y="13980"/>
                </a:cubicBezTo>
                <a:cubicBezTo>
                  <a:pt x="4043" y="13998"/>
                  <a:pt x="4059" y="14019"/>
                  <a:pt x="4059" y="14025"/>
                </a:cubicBezTo>
                <a:cubicBezTo>
                  <a:pt x="4060" y="14044"/>
                  <a:pt x="4243" y="14093"/>
                  <a:pt x="4334" y="14098"/>
                </a:cubicBezTo>
                <a:cubicBezTo>
                  <a:pt x="4458" y="14105"/>
                  <a:pt x="4662" y="14155"/>
                  <a:pt x="4744" y="14201"/>
                </a:cubicBezTo>
                <a:cubicBezTo>
                  <a:pt x="4782" y="14223"/>
                  <a:pt x="4851" y="14250"/>
                  <a:pt x="4897" y="14261"/>
                </a:cubicBezTo>
                <a:cubicBezTo>
                  <a:pt x="4972" y="14279"/>
                  <a:pt x="4995" y="14279"/>
                  <a:pt x="5130" y="14256"/>
                </a:cubicBezTo>
                <a:cubicBezTo>
                  <a:pt x="5212" y="14242"/>
                  <a:pt x="5339" y="14230"/>
                  <a:pt x="5410" y="14230"/>
                </a:cubicBezTo>
                <a:cubicBezTo>
                  <a:pt x="5538" y="14230"/>
                  <a:pt x="5544" y="14231"/>
                  <a:pt x="5693" y="14307"/>
                </a:cubicBezTo>
                <a:cubicBezTo>
                  <a:pt x="5777" y="14350"/>
                  <a:pt x="5866" y="14392"/>
                  <a:pt x="5893" y="14400"/>
                </a:cubicBezTo>
                <a:cubicBezTo>
                  <a:pt x="5920" y="14408"/>
                  <a:pt x="6006" y="14432"/>
                  <a:pt x="6084" y="14453"/>
                </a:cubicBezTo>
                <a:cubicBezTo>
                  <a:pt x="6213" y="14488"/>
                  <a:pt x="6520" y="14620"/>
                  <a:pt x="6697" y="14718"/>
                </a:cubicBezTo>
                <a:cubicBezTo>
                  <a:pt x="6736" y="14740"/>
                  <a:pt x="6782" y="14759"/>
                  <a:pt x="6798" y="14759"/>
                </a:cubicBezTo>
                <a:cubicBezTo>
                  <a:pt x="6814" y="14759"/>
                  <a:pt x="6838" y="14768"/>
                  <a:pt x="6852" y="14779"/>
                </a:cubicBezTo>
                <a:cubicBezTo>
                  <a:pt x="6865" y="14790"/>
                  <a:pt x="6882" y="14795"/>
                  <a:pt x="6892" y="14791"/>
                </a:cubicBezTo>
                <a:cubicBezTo>
                  <a:pt x="6936" y="14772"/>
                  <a:pt x="7310" y="14970"/>
                  <a:pt x="7434" y="15078"/>
                </a:cubicBezTo>
                <a:cubicBezTo>
                  <a:pt x="7482" y="15120"/>
                  <a:pt x="7537" y="15154"/>
                  <a:pt x="7556" y="15154"/>
                </a:cubicBezTo>
                <a:cubicBezTo>
                  <a:pt x="7575" y="15155"/>
                  <a:pt x="7595" y="15159"/>
                  <a:pt x="7602" y="15164"/>
                </a:cubicBezTo>
                <a:cubicBezTo>
                  <a:pt x="7608" y="15168"/>
                  <a:pt x="7583" y="15224"/>
                  <a:pt x="7546" y="15288"/>
                </a:cubicBezTo>
                <a:cubicBezTo>
                  <a:pt x="7471" y="15417"/>
                  <a:pt x="7280" y="15831"/>
                  <a:pt x="7233" y="15963"/>
                </a:cubicBezTo>
                <a:cubicBezTo>
                  <a:pt x="7217" y="16010"/>
                  <a:pt x="7180" y="16148"/>
                  <a:pt x="7153" y="16269"/>
                </a:cubicBezTo>
                <a:cubicBezTo>
                  <a:pt x="7075" y="16622"/>
                  <a:pt x="6990" y="16959"/>
                  <a:pt x="6920" y="17198"/>
                </a:cubicBezTo>
                <a:cubicBezTo>
                  <a:pt x="6905" y="17251"/>
                  <a:pt x="6891" y="17352"/>
                  <a:pt x="6890" y="17420"/>
                </a:cubicBezTo>
                <a:cubicBezTo>
                  <a:pt x="6879" y="18127"/>
                  <a:pt x="6870" y="18303"/>
                  <a:pt x="6825" y="18664"/>
                </a:cubicBezTo>
                <a:cubicBezTo>
                  <a:pt x="6693" y="19716"/>
                  <a:pt x="6689" y="19762"/>
                  <a:pt x="6701" y="20152"/>
                </a:cubicBezTo>
                <a:cubicBezTo>
                  <a:pt x="6711" y="20502"/>
                  <a:pt x="6741" y="20738"/>
                  <a:pt x="6821" y="21132"/>
                </a:cubicBezTo>
                <a:cubicBezTo>
                  <a:pt x="6837" y="21208"/>
                  <a:pt x="6858" y="21345"/>
                  <a:pt x="6871" y="21435"/>
                </a:cubicBezTo>
                <a:lnTo>
                  <a:pt x="6895" y="21598"/>
                </a:lnTo>
                <a:lnTo>
                  <a:pt x="18408" y="21598"/>
                </a:lnTo>
                <a:lnTo>
                  <a:pt x="18408" y="21560"/>
                </a:lnTo>
                <a:cubicBezTo>
                  <a:pt x="18409" y="21539"/>
                  <a:pt x="18410" y="21402"/>
                  <a:pt x="18410" y="21257"/>
                </a:cubicBezTo>
                <a:cubicBezTo>
                  <a:pt x="18410" y="21112"/>
                  <a:pt x="18422" y="20875"/>
                  <a:pt x="18437" y="20729"/>
                </a:cubicBezTo>
                <a:cubicBezTo>
                  <a:pt x="18458" y="20521"/>
                  <a:pt x="18461" y="20378"/>
                  <a:pt x="18446" y="20055"/>
                </a:cubicBezTo>
                <a:cubicBezTo>
                  <a:pt x="18430" y="19691"/>
                  <a:pt x="18404" y="19409"/>
                  <a:pt x="18378" y="19305"/>
                </a:cubicBezTo>
                <a:cubicBezTo>
                  <a:pt x="18356" y="19220"/>
                  <a:pt x="18328" y="19070"/>
                  <a:pt x="18332" y="19059"/>
                </a:cubicBezTo>
                <a:cubicBezTo>
                  <a:pt x="18334" y="19052"/>
                  <a:pt x="18331" y="19015"/>
                  <a:pt x="18322" y="18977"/>
                </a:cubicBezTo>
                <a:cubicBezTo>
                  <a:pt x="18314" y="18939"/>
                  <a:pt x="18301" y="18888"/>
                  <a:pt x="18297" y="18866"/>
                </a:cubicBezTo>
                <a:cubicBezTo>
                  <a:pt x="18294" y="18843"/>
                  <a:pt x="18283" y="18771"/>
                  <a:pt x="18273" y="18706"/>
                </a:cubicBezTo>
                <a:cubicBezTo>
                  <a:pt x="18225" y="18417"/>
                  <a:pt x="18190" y="18276"/>
                  <a:pt x="18145" y="18180"/>
                </a:cubicBezTo>
                <a:cubicBezTo>
                  <a:pt x="18084" y="18054"/>
                  <a:pt x="18082" y="17999"/>
                  <a:pt x="18139" y="17885"/>
                </a:cubicBezTo>
                <a:cubicBezTo>
                  <a:pt x="18175" y="17814"/>
                  <a:pt x="18181" y="17779"/>
                  <a:pt x="18171" y="17709"/>
                </a:cubicBezTo>
                <a:cubicBezTo>
                  <a:pt x="18161" y="17631"/>
                  <a:pt x="18145" y="17607"/>
                  <a:pt x="18026" y="17480"/>
                </a:cubicBezTo>
                <a:cubicBezTo>
                  <a:pt x="17907" y="17353"/>
                  <a:pt x="17894" y="17328"/>
                  <a:pt x="17881" y="17246"/>
                </a:cubicBezTo>
                <a:cubicBezTo>
                  <a:pt x="17874" y="17196"/>
                  <a:pt x="17844" y="17109"/>
                  <a:pt x="17816" y="17052"/>
                </a:cubicBezTo>
                <a:cubicBezTo>
                  <a:pt x="17789" y="16995"/>
                  <a:pt x="17760" y="16906"/>
                  <a:pt x="17753" y="16854"/>
                </a:cubicBezTo>
                <a:cubicBezTo>
                  <a:pt x="17734" y="16708"/>
                  <a:pt x="17716" y="16662"/>
                  <a:pt x="17645" y="16591"/>
                </a:cubicBezTo>
                <a:lnTo>
                  <a:pt x="17603" y="16550"/>
                </a:lnTo>
                <a:lnTo>
                  <a:pt x="17656" y="16459"/>
                </a:lnTo>
                <a:cubicBezTo>
                  <a:pt x="17684" y="16409"/>
                  <a:pt x="17711" y="16329"/>
                  <a:pt x="17717" y="16283"/>
                </a:cubicBezTo>
                <a:cubicBezTo>
                  <a:pt x="17727" y="16207"/>
                  <a:pt x="17719" y="16176"/>
                  <a:pt x="17637" y="16003"/>
                </a:cubicBezTo>
                <a:cubicBezTo>
                  <a:pt x="17586" y="15896"/>
                  <a:pt x="17541" y="15789"/>
                  <a:pt x="17538" y="15766"/>
                </a:cubicBezTo>
                <a:cubicBezTo>
                  <a:pt x="17534" y="15743"/>
                  <a:pt x="17512" y="15678"/>
                  <a:pt x="17490" y="15621"/>
                </a:cubicBezTo>
                <a:cubicBezTo>
                  <a:pt x="17468" y="15563"/>
                  <a:pt x="17438" y="15477"/>
                  <a:pt x="17423" y="15430"/>
                </a:cubicBezTo>
                <a:cubicBezTo>
                  <a:pt x="17408" y="15383"/>
                  <a:pt x="17381" y="15327"/>
                  <a:pt x="17366" y="15305"/>
                </a:cubicBezTo>
                <a:cubicBezTo>
                  <a:pt x="17350" y="15283"/>
                  <a:pt x="17328" y="15232"/>
                  <a:pt x="17316" y="15191"/>
                </a:cubicBezTo>
                <a:cubicBezTo>
                  <a:pt x="17304" y="15150"/>
                  <a:pt x="17266" y="15088"/>
                  <a:pt x="17232" y="15054"/>
                </a:cubicBezTo>
                <a:cubicBezTo>
                  <a:pt x="17184" y="15004"/>
                  <a:pt x="17171" y="14973"/>
                  <a:pt x="17165" y="14908"/>
                </a:cubicBezTo>
                <a:cubicBezTo>
                  <a:pt x="17160" y="14843"/>
                  <a:pt x="17165" y="14825"/>
                  <a:pt x="17190" y="14819"/>
                </a:cubicBezTo>
                <a:cubicBezTo>
                  <a:pt x="17224" y="14809"/>
                  <a:pt x="17299" y="14704"/>
                  <a:pt x="17284" y="14687"/>
                </a:cubicBezTo>
                <a:cubicBezTo>
                  <a:pt x="17262" y="14662"/>
                  <a:pt x="17362" y="14646"/>
                  <a:pt x="17496" y="14653"/>
                </a:cubicBezTo>
                <a:cubicBezTo>
                  <a:pt x="17765" y="14667"/>
                  <a:pt x="17969" y="14688"/>
                  <a:pt x="17988" y="14706"/>
                </a:cubicBezTo>
                <a:cubicBezTo>
                  <a:pt x="17999" y="14715"/>
                  <a:pt x="18073" y="14735"/>
                  <a:pt x="18152" y="14749"/>
                </a:cubicBezTo>
                <a:cubicBezTo>
                  <a:pt x="18312" y="14778"/>
                  <a:pt x="18497" y="14781"/>
                  <a:pt x="19072" y="14764"/>
                </a:cubicBezTo>
                <a:lnTo>
                  <a:pt x="19414" y="14755"/>
                </a:lnTo>
                <a:lnTo>
                  <a:pt x="19590" y="14804"/>
                </a:lnTo>
                <a:cubicBezTo>
                  <a:pt x="19826" y="14871"/>
                  <a:pt x="19988" y="14897"/>
                  <a:pt x="20197" y="14899"/>
                </a:cubicBezTo>
                <a:cubicBezTo>
                  <a:pt x="20585" y="14902"/>
                  <a:pt x="20810" y="14805"/>
                  <a:pt x="21014" y="14549"/>
                </a:cubicBezTo>
                <a:cubicBezTo>
                  <a:pt x="21119" y="14417"/>
                  <a:pt x="21324" y="14069"/>
                  <a:pt x="21436" y="13833"/>
                </a:cubicBezTo>
                <a:cubicBezTo>
                  <a:pt x="21512" y="13671"/>
                  <a:pt x="21527" y="13514"/>
                  <a:pt x="21485" y="13305"/>
                </a:cubicBezTo>
                <a:cubicBezTo>
                  <a:pt x="21468" y="13221"/>
                  <a:pt x="21450" y="13070"/>
                  <a:pt x="21443" y="12971"/>
                </a:cubicBezTo>
                <a:cubicBezTo>
                  <a:pt x="21437" y="12872"/>
                  <a:pt x="21427" y="12766"/>
                  <a:pt x="21422" y="12736"/>
                </a:cubicBezTo>
                <a:cubicBezTo>
                  <a:pt x="21407" y="12637"/>
                  <a:pt x="21377" y="12364"/>
                  <a:pt x="21365" y="12221"/>
                </a:cubicBezTo>
                <a:cubicBezTo>
                  <a:pt x="21352" y="12069"/>
                  <a:pt x="21293" y="11713"/>
                  <a:pt x="21247" y="11506"/>
                </a:cubicBezTo>
                <a:cubicBezTo>
                  <a:pt x="21231" y="11434"/>
                  <a:pt x="21221" y="11373"/>
                  <a:pt x="21226" y="11370"/>
                </a:cubicBezTo>
                <a:cubicBezTo>
                  <a:pt x="21230" y="11366"/>
                  <a:pt x="21227" y="11345"/>
                  <a:pt x="21218" y="11322"/>
                </a:cubicBezTo>
                <a:cubicBezTo>
                  <a:pt x="21209" y="11299"/>
                  <a:pt x="21196" y="11238"/>
                  <a:pt x="21189" y="11187"/>
                </a:cubicBezTo>
                <a:cubicBezTo>
                  <a:pt x="21183" y="11137"/>
                  <a:pt x="21173" y="11079"/>
                  <a:pt x="21168" y="11060"/>
                </a:cubicBezTo>
                <a:cubicBezTo>
                  <a:pt x="21164" y="11041"/>
                  <a:pt x="21151" y="10941"/>
                  <a:pt x="21140" y="10838"/>
                </a:cubicBezTo>
                <a:cubicBezTo>
                  <a:pt x="21129" y="10735"/>
                  <a:pt x="21110" y="10594"/>
                  <a:pt x="21100" y="10525"/>
                </a:cubicBezTo>
                <a:cubicBezTo>
                  <a:pt x="21089" y="10457"/>
                  <a:pt x="21078" y="10371"/>
                  <a:pt x="21073" y="10336"/>
                </a:cubicBezTo>
                <a:cubicBezTo>
                  <a:pt x="21068" y="10302"/>
                  <a:pt x="21054" y="10231"/>
                  <a:pt x="21042" y="10177"/>
                </a:cubicBezTo>
                <a:cubicBezTo>
                  <a:pt x="21031" y="10124"/>
                  <a:pt x="21017" y="10057"/>
                  <a:pt x="21012" y="10031"/>
                </a:cubicBezTo>
                <a:cubicBezTo>
                  <a:pt x="21007" y="10004"/>
                  <a:pt x="20998" y="9967"/>
                  <a:pt x="20993" y="9948"/>
                </a:cubicBezTo>
                <a:cubicBezTo>
                  <a:pt x="20988" y="9929"/>
                  <a:pt x="20975" y="9872"/>
                  <a:pt x="20964" y="9823"/>
                </a:cubicBezTo>
                <a:cubicBezTo>
                  <a:pt x="20941" y="9714"/>
                  <a:pt x="20909" y="9578"/>
                  <a:pt x="20895" y="9530"/>
                </a:cubicBezTo>
                <a:cubicBezTo>
                  <a:pt x="20890" y="9511"/>
                  <a:pt x="20871" y="9421"/>
                  <a:pt x="20855" y="9329"/>
                </a:cubicBezTo>
                <a:cubicBezTo>
                  <a:pt x="20818" y="9114"/>
                  <a:pt x="20754" y="8782"/>
                  <a:pt x="20741" y="8738"/>
                </a:cubicBezTo>
                <a:cubicBezTo>
                  <a:pt x="20735" y="8719"/>
                  <a:pt x="20725" y="8682"/>
                  <a:pt x="20720" y="8655"/>
                </a:cubicBezTo>
                <a:cubicBezTo>
                  <a:pt x="20703" y="8572"/>
                  <a:pt x="20691" y="8532"/>
                  <a:pt x="20601" y="8242"/>
                </a:cubicBezTo>
                <a:cubicBezTo>
                  <a:pt x="20554" y="8087"/>
                  <a:pt x="20502" y="7893"/>
                  <a:pt x="20487" y="7811"/>
                </a:cubicBezTo>
                <a:cubicBezTo>
                  <a:pt x="20461" y="7672"/>
                  <a:pt x="20413" y="7542"/>
                  <a:pt x="20363" y="7479"/>
                </a:cubicBezTo>
                <a:cubicBezTo>
                  <a:pt x="20351" y="7464"/>
                  <a:pt x="20320" y="7409"/>
                  <a:pt x="20294" y="7355"/>
                </a:cubicBezTo>
                <a:cubicBezTo>
                  <a:pt x="20216" y="7196"/>
                  <a:pt x="20187" y="7156"/>
                  <a:pt x="20025" y="6973"/>
                </a:cubicBezTo>
                <a:cubicBezTo>
                  <a:pt x="19660" y="6562"/>
                  <a:pt x="19595" y="6514"/>
                  <a:pt x="19380" y="6488"/>
                </a:cubicBezTo>
                <a:cubicBezTo>
                  <a:pt x="19295" y="6478"/>
                  <a:pt x="19184" y="6451"/>
                  <a:pt x="19107" y="6423"/>
                </a:cubicBezTo>
                <a:cubicBezTo>
                  <a:pt x="19035" y="6396"/>
                  <a:pt x="18885" y="6356"/>
                  <a:pt x="18775" y="6333"/>
                </a:cubicBezTo>
                <a:cubicBezTo>
                  <a:pt x="18544" y="6286"/>
                  <a:pt x="18496" y="6258"/>
                  <a:pt x="18475" y="6160"/>
                </a:cubicBezTo>
                <a:cubicBezTo>
                  <a:pt x="18468" y="6126"/>
                  <a:pt x="18449" y="6090"/>
                  <a:pt x="18435" y="6081"/>
                </a:cubicBezTo>
                <a:cubicBezTo>
                  <a:pt x="18420" y="6073"/>
                  <a:pt x="18400" y="6044"/>
                  <a:pt x="18387" y="6016"/>
                </a:cubicBezTo>
                <a:cubicBezTo>
                  <a:pt x="18374" y="5988"/>
                  <a:pt x="18353" y="5956"/>
                  <a:pt x="18339" y="5944"/>
                </a:cubicBezTo>
                <a:cubicBezTo>
                  <a:pt x="18326" y="5933"/>
                  <a:pt x="18292" y="5891"/>
                  <a:pt x="18265" y="5853"/>
                </a:cubicBezTo>
                <a:cubicBezTo>
                  <a:pt x="18238" y="5815"/>
                  <a:pt x="18194" y="5768"/>
                  <a:pt x="18166" y="5750"/>
                </a:cubicBezTo>
                <a:cubicBezTo>
                  <a:pt x="18138" y="5731"/>
                  <a:pt x="18114" y="5704"/>
                  <a:pt x="18114" y="5689"/>
                </a:cubicBezTo>
                <a:cubicBezTo>
                  <a:pt x="18114" y="5673"/>
                  <a:pt x="18109" y="5665"/>
                  <a:pt x="18103" y="5670"/>
                </a:cubicBezTo>
                <a:cubicBezTo>
                  <a:pt x="18081" y="5685"/>
                  <a:pt x="17970" y="5632"/>
                  <a:pt x="17841" y="5544"/>
                </a:cubicBezTo>
                <a:cubicBezTo>
                  <a:pt x="17772" y="5497"/>
                  <a:pt x="17705" y="5457"/>
                  <a:pt x="17694" y="5457"/>
                </a:cubicBezTo>
                <a:cubicBezTo>
                  <a:pt x="17683" y="5457"/>
                  <a:pt x="17627" y="5423"/>
                  <a:pt x="17568" y="5381"/>
                </a:cubicBezTo>
                <a:cubicBezTo>
                  <a:pt x="17510" y="5339"/>
                  <a:pt x="17454" y="5304"/>
                  <a:pt x="17444" y="5304"/>
                </a:cubicBezTo>
                <a:cubicBezTo>
                  <a:pt x="17435" y="5304"/>
                  <a:pt x="17405" y="5288"/>
                  <a:pt x="17375" y="5268"/>
                </a:cubicBezTo>
                <a:cubicBezTo>
                  <a:pt x="17346" y="5249"/>
                  <a:pt x="17301" y="5225"/>
                  <a:pt x="17274" y="5215"/>
                </a:cubicBezTo>
                <a:cubicBezTo>
                  <a:pt x="17248" y="5206"/>
                  <a:pt x="17230" y="5190"/>
                  <a:pt x="17232" y="5181"/>
                </a:cubicBezTo>
                <a:cubicBezTo>
                  <a:pt x="17236" y="5168"/>
                  <a:pt x="17175" y="5159"/>
                  <a:pt x="17150" y="5169"/>
                </a:cubicBezTo>
                <a:cubicBezTo>
                  <a:pt x="17146" y="5171"/>
                  <a:pt x="17122" y="5159"/>
                  <a:pt x="17097" y="5143"/>
                </a:cubicBezTo>
                <a:cubicBezTo>
                  <a:pt x="17072" y="5128"/>
                  <a:pt x="17014" y="5106"/>
                  <a:pt x="16967" y="5096"/>
                </a:cubicBezTo>
                <a:cubicBezTo>
                  <a:pt x="16920" y="5085"/>
                  <a:pt x="16856" y="5060"/>
                  <a:pt x="16826" y="5040"/>
                </a:cubicBezTo>
                <a:cubicBezTo>
                  <a:pt x="16796" y="5020"/>
                  <a:pt x="16741" y="4987"/>
                  <a:pt x="16702" y="4965"/>
                </a:cubicBezTo>
                <a:cubicBezTo>
                  <a:pt x="16663" y="4944"/>
                  <a:pt x="16635" y="4922"/>
                  <a:pt x="16640" y="4915"/>
                </a:cubicBezTo>
                <a:cubicBezTo>
                  <a:pt x="16646" y="4908"/>
                  <a:pt x="16634" y="4896"/>
                  <a:pt x="16612" y="4888"/>
                </a:cubicBezTo>
                <a:cubicBezTo>
                  <a:pt x="16589" y="4879"/>
                  <a:pt x="16577" y="4865"/>
                  <a:pt x="16585" y="4855"/>
                </a:cubicBezTo>
                <a:cubicBezTo>
                  <a:pt x="16592" y="4846"/>
                  <a:pt x="16590" y="4844"/>
                  <a:pt x="16581" y="4850"/>
                </a:cubicBezTo>
                <a:cubicBezTo>
                  <a:pt x="16558" y="4865"/>
                  <a:pt x="16514" y="4833"/>
                  <a:pt x="16526" y="4810"/>
                </a:cubicBezTo>
                <a:cubicBezTo>
                  <a:pt x="16532" y="4799"/>
                  <a:pt x="16494" y="4755"/>
                  <a:pt x="16436" y="4707"/>
                </a:cubicBezTo>
                <a:cubicBezTo>
                  <a:pt x="16381" y="4661"/>
                  <a:pt x="16339" y="4622"/>
                  <a:pt x="16341" y="4620"/>
                </a:cubicBezTo>
                <a:cubicBezTo>
                  <a:pt x="16355" y="4605"/>
                  <a:pt x="16311" y="4553"/>
                  <a:pt x="16289" y="4559"/>
                </a:cubicBezTo>
                <a:cubicBezTo>
                  <a:pt x="16258" y="4567"/>
                  <a:pt x="16222" y="4540"/>
                  <a:pt x="16211" y="4499"/>
                </a:cubicBezTo>
                <a:cubicBezTo>
                  <a:pt x="16201" y="4461"/>
                  <a:pt x="16152" y="4392"/>
                  <a:pt x="16060" y="4290"/>
                </a:cubicBezTo>
                <a:cubicBezTo>
                  <a:pt x="16012" y="4236"/>
                  <a:pt x="16006" y="4220"/>
                  <a:pt x="16030" y="4197"/>
                </a:cubicBezTo>
                <a:cubicBezTo>
                  <a:pt x="16038" y="4189"/>
                  <a:pt x="16033" y="4161"/>
                  <a:pt x="16018" y="4135"/>
                </a:cubicBezTo>
                <a:cubicBezTo>
                  <a:pt x="16003" y="4109"/>
                  <a:pt x="15995" y="4072"/>
                  <a:pt x="15997" y="4053"/>
                </a:cubicBezTo>
                <a:cubicBezTo>
                  <a:pt x="16000" y="4034"/>
                  <a:pt x="15995" y="4012"/>
                  <a:pt x="15988" y="4004"/>
                </a:cubicBezTo>
                <a:cubicBezTo>
                  <a:pt x="15980" y="3997"/>
                  <a:pt x="15974" y="3909"/>
                  <a:pt x="15972" y="3810"/>
                </a:cubicBezTo>
                <a:cubicBezTo>
                  <a:pt x="15970" y="3585"/>
                  <a:pt x="15906" y="3392"/>
                  <a:pt x="15770" y="3180"/>
                </a:cubicBezTo>
                <a:cubicBezTo>
                  <a:pt x="15749" y="3148"/>
                  <a:pt x="15734" y="3117"/>
                  <a:pt x="15736" y="3111"/>
                </a:cubicBezTo>
                <a:cubicBezTo>
                  <a:pt x="15744" y="3073"/>
                  <a:pt x="15727" y="3035"/>
                  <a:pt x="15690" y="3010"/>
                </a:cubicBezTo>
                <a:cubicBezTo>
                  <a:pt x="15657" y="2989"/>
                  <a:pt x="15652" y="2979"/>
                  <a:pt x="15669" y="2967"/>
                </a:cubicBezTo>
                <a:cubicBezTo>
                  <a:pt x="15686" y="2955"/>
                  <a:pt x="15678" y="2938"/>
                  <a:pt x="15636" y="2900"/>
                </a:cubicBezTo>
                <a:cubicBezTo>
                  <a:pt x="15601" y="2868"/>
                  <a:pt x="15586" y="2839"/>
                  <a:pt x="15591" y="2817"/>
                </a:cubicBezTo>
                <a:cubicBezTo>
                  <a:pt x="15595" y="2799"/>
                  <a:pt x="15582" y="2773"/>
                  <a:pt x="15564" y="2759"/>
                </a:cubicBezTo>
                <a:cubicBezTo>
                  <a:pt x="15546" y="2745"/>
                  <a:pt x="15530" y="2706"/>
                  <a:pt x="15528" y="2675"/>
                </a:cubicBezTo>
                <a:cubicBezTo>
                  <a:pt x="15525" y="2638"/>
                  <a:pt x="15512" y="2613"/>
                  <a:pt x="15491" y="2605"/>
                </a:cubicBezTo>
                <a:cubicBezTo>
                  <a:pt x="15474" y="2598"/>
                  <a:pt x="15464" y="2585"/>
                  <a:pt x="15470" y="2578"/>
                </a:cubicBezTo>
                <a:cubicBezTo>
                  <a:pt x="15489" y="2557"/>
                  <a:pt x="15411" y="2399"/>
                  <a:pt x="15258" y="2149"/>
                </a:cubicBezTo>
                <a:cubicBezTo>
                  <a:pt x="15210" y="2068"/>
                  <a:pt x="15125" y="1922"/>
                  <a:pt x="15071" y="1825"/>
                </a:cubicBezTo>
                <a:cubicBezTo>
                  <a:pt x="15017" y="1728"/>
                  <a:pt x="14921" y="1572"/>
                  <a:pt x="14858" y="1478"/>
                </a:cubicBezTo>
                <a:cubicBezTo>
                  <a:pt x="14794" y="1385"/>
                  <a:pt x="14717" y="1270"/>
                  <a:pt x="14688" y="1224"/>
                </a:cubicBezTo>
                <a:cubicBezTo>
                  <a:pt x="14584" y="1060"/>
                  <a:pt x="14489" y="932"/>
                  <a:pt x="14369" y="793"/>
                </a:cubicBezTo>
                <a:cubicBezTo>
                  <a:pt x="14329" y="747"/>
                  <a:pt x="14288" y="700"/>
                  <a:pt x="14277" y="687"/>
                </a:cubicBezTo>
                <a:cubicBezTo>
                  <a:pt x="14159" y="546"/>
                  <a:pt x="13881" y="327"/>
                  <a:pt x="13735" y="262"/>
                </a:cubicBezTo>
                <a:cubicBezTo>
                  <a:pt x="13541" y="174"/>
                  <a:pt x="13284" y="93"/>
                  <a:pt x="13260" y="111"/>
                </a:cubicBezTo>
                <a:cubicBezTo>
                  <a:pt x="13254" y="115"/>
                  <a:pt x="13223" y="108"/>
                  <a:pt x="13191" y="96"/>
                </a:cubicBezTo>
                <a:cubicBezTo>
                  <a:pt x="13159" y="84"/>
                  <a:pt x="13128" y="78"/>
                  <a:pt x="13122" y="82"/>
                </a:cubicBezTo>
                <a:cubicBezTo>
                  <a:pt x="13116" y="87"/>
                  <a:pt x="13100" y="85"/>
                  <a:pt x="13086" y="77"/>
                </a:cubicBezTo>
                <a:cubicBezTo>
                  <a:pt x="13072" y="69"/>
                  <a:pt x="13036" y="59"/>
                  <a:pt x="13006" y="56"/>
                </a:cubicBezTo>
                <a:cubicBezTo>
                  <a:pt x="12924" y="48"/>
                  <a:pt x="12864" y="37"/>
                  <a:pt x="12846" y="29"/>
                </a:cubicBezTo>
                <a:cubicBezTo>
                  <a:pt x="12836" y="25"/>
                  <a:pt x="12781" y="19"/>
                  <a:pt x="12723" y="14"/>
                </a:cubicBezTo>
                <a:cubicBezTo>
                  <a:pt x="12666" y="10"/>
                  <a:pt x="12591" y="3"/>
                  <a:pt x="12557" y="1"/>
                </a:cubicBezTo>
                <a:close/>
                <a:moveTo>
                  <a:pt x="18110" y="10377"/>
                </a:moveTo>
                <a:cubicBezTo>
                  <a:pt x="18161" y="10370"/>
                  <a:pt x="18178" y="10445"/>
                  <a:pt x="18133" y="10557"/>
                </a:cubicBezTo>
                <a:cubicBezTo>
                  <a:pt x="18102" y="10635"/>
                  <a:pt x="18096" y="10682"/>
                  <a:pt x="18105" y="10913"/>
                </a:cubicBezTo>
                <a:cubicBezTo>
                  <a:pt x="18115" y="11214"/>
                  <a:pt x="18120" y="11241"/>
                  <a:pt x="18141" y="11265"/>
                </a:cubicBezTo>
                <a:cubicBezTo>
                  <a:pt x="18149" y="11274"/>
                  <a:pt x="18147" y="11308"/>
                  <a:pt x="18139" y="11341"/>
                </a:cubicBezTo>
                <a:cubicBezTo>
                  <a:pt x="18125" y="11396"/>
                  <a:pt x="18125" y="11634"/>
                  <a:pt x="18137" y="12325"/>
                </a:cubicBezTo>
                <a:lnTo>
                  <a:pt x="18141" y="12596"/>
                </a:lnTo>
                <a:lnTo>
                  <a:pt x="18055" y="12605"/>
                </a:lnTo>
                <a:cubicBezTo>
                  <a:pt x="18007" y="12611"/>
                  <a:pt x="17930" y="12616"/>
                  <a:pt x="17881" y="12616"/>
                </a:cubicBezTo>
                <a:cubicBezTo>
                  <a:pt x="17833" y="12617"/>
                  <a:pt x="17700" y="12632"/>
                  <a:pt x="17587" y="12650"/>
                </a:cubicBezTo>
                <a:cubicBezTo>
                  <a:pt x="17475" y="12669"/>
                  <a:pt x="17360" y="12687"/>
                  <a:pt x="17333" y="12691"/>
                </a:cubicBezTo>
                <a:cubicBezTo>
                  <a:pt x="17282" y="12699"/>
                  <a:pt x="17161" y="12679"/>
                  <a:pt x="17131" y="12658"/>
                </a:cubicBezTo>
                <a:cubicBezTo>
                  <a:pt x="17121" y="12651"/>
                  <a:pt x="17124" y="12631"/>
                  <a:pt x="17137" y="12608"/>
                </a:cubicBezTo>
                <a:cubicBezTo>
                  <a:pt x="17171" y="12549"/>
                  <a:pt x="17175" y="12468"/>
                  <a:pt x="17150" y="12363"/>
                </a:cubicBezTo>
                <a:cubicBezTo>
                  <a:pt x="17133" y="12291"/>
                  <a:pt x="17132" y="12265"/>
                  <a:pt x="17150" y="12255"/>
                </a:cubicBezTo>
                <a:cubicBezTo>
                  <a:pt x="17183" y="12235"/>
                  <a:pt x="17236" y="12075"/>
                  <a:pt x="17236" y="11996"/>
                </a:cubicBezTo>
                <a:cubicBezTo>
                  <a:pt x="17236" y="11950"/>
                  <a:pt x="17248" y="11919"/>
                  <a:pt x="17280" y="11889"/>
                </a:cubicBezTo>
                <a:cubicBezTo>
                  <a:pt x="17352" y="11820"/>
                  <a:pt x="17373" y="11773"/>
                  <a:pt x="17373" y="11680"/>
                </a:cubicBezTo>
                <a:cubicBezTo>
                  <a:pt x="17373" y="11594"/>
                  <a:pt x="17375" y="11590"/>
                  <a:pt x="17446" y="11552"/>
                </a:cubicBezTo>
                <a:cubicBezTo>
                  <a:pt x="17575" y="11483"/>
                  <a:pt x="17693" y="11386"/>
                  <a:pt x="17753" y="11302"/>
                </a:cubicBezTo>
                <a:cubicBezTo>
                  <a:pt x="17810" y="11222"/>
                  <a:pt x="17813" y="11215"/>
                  <a:pt x="17813" y="11019"/>
                </a:cubicBezTo>
                <a:cubicBezTo>
                  <a:pt x="17813" y="10825"/>
                  <a:pt x="17814" y="10814"/>
                  <a:pt x="17868" y="10733"/>
                </a:cubicBezTo>
                <a:cubicBezTo>
                  <a:pt x="17899" y="10688"/>
                  <a:pt x="17939" y="10640"/>
                  <a:pt x="17954" y="10627"/>
                </a:cubicBezTo>
                <a:cubicBezTo>
                  <a:pt x="17970" y="10614"/>
                  <a:pt x="17973" y="10601"/>
                  <a:pt x="17961" y="10596"/>
                </a:cubicBezTo>
                <a:cubicBezTo>
                  <a:pt x="17933" y="10584"/>
                  <a:pt x="17986" y="10470"/>
                  <a:pt x="18047" y="10413"/>
                </a:cubicBezTo>
                <a:cubicBezTo>
                  <a:pt x="18071" y="10390"/>
                  <a:pt x="18093" y="10380"/>
                  <a:pt x="18110" y="10377"/>
                </a:cubicBezTo>
                <a:close/>
              </a:path>
            </a:pathLst>
          </a:custGeom>
        </p:spPr>
      </p:pic>
      <p:sp>
        <p:nvSpPr>
          <p:cNvPr id="194" name="Shape 194"/>
          <p:cNvSpPr>
            <a:spLocks noGrp="1"/>
          </p:cNvSpPr>
          <p:nvPr>
            <p:ph type="title"/>
          </p:nvPr>
        </p:nvSpPr>
        <p:spPr>
          <a:prstGeom prst="rect">
            <a:avLst/>
          </a:prstGeom>
        </p:spPr>
        <p:txBody>
          <a:bodyPr/>
          <a:lstStyle/>
          <a:p>
            <a:r>
              <a:t>Assumptions related to positive Leadership</a:t>
            </a:r>
          </a:p>
        </p:txBody>
      </p:sp>
      <p:sp>
        <p:nvSpPr>
          <p:cNvPr id="195" name="Shape 195"/>
          <p:cNvSpPr>
            <a:spLocks noGrp="1"/>
          </p:cNvSpPr>
          <p:nvPr>
            <p:ph type="body" sz="half" idx="1"/>
          </p:nvPr>
        </p:nvSpPr>
        <p:spPr>
          <a:xfrm>
            <a:off x="889000" y="3187700"/>
            <a:ext cx="5892800" cy="5842000"/>
          </a:xfrm>
          <a:prstGeom prst="rect">
            <a:avLst/>
          </a:prstGeom>
        </p:spPr>
        <p:txBody>
          <a:bodyPr/>
          <a:lstStyle/>
          <a:p>
            <a:pPr>
              <a:spcBef>
                <a:spcPts val="400"/>
              </a:spcBef>
              <a:defRPr sz="2800"/>
            </a:pPr>
            <a:r>
              <a:rPr dirty="0"/>
              <a:t>Social contexts and networks provide important resources and influences that have the capacity to contribute to and enhance psychological wellbeing.</a:t>
            </a:r>
          </a:p>
          <a:p>
            <a:pPr marL="0" indent="0" algn="ctr">
              <a:spcBef>
                <a:spcPts val="400"/>
              </a:spcBef>
              <a:buSzTx/>
              <a:buNone/>
              <a:defRPr sz="2800">
                <a:solidFill>
                  <a:srgbClr val="E5233F"/>
                </a:solidFill>
              </a:defRPr>
            </a:pPr>
            <a:endParaRPr dirty="0"/>
          </a:p>
          <a:p>
            <a:pPr>
              <a:spcBef>
                <a:spcPts val="400"/>
              </a:spcBef>
              <a:defRPr sz="2800"/>
            </a:pPr>
            <a:r>
              <a:rPr dirty="0"/>
              <a:t>People’s relationships with others that contribute to psychological wellbeing are characterized by interactions that convey genuineness, empathy, unconditional caring and affirmation.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t>positive leadership strategies</a:t>
            </a:r>
          </a:p>
        </p:txBody>
      </p:sp>
      <p:sp>
        <p:nvSpPr>
          <p:cNvPr id="198" name="Shape 198"/>
          <p:cNvSpPr/>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t>Adapted from Cameron 2012 </a:t>
            </a:r>
          </a:p>
        </p:txBody>
      </p:sp>
      <p:pic>
        <p:nvPicPr>
          <p:cNvPr id="2" name="Picture 1"/>
          <p:cNvPicPr>
            <a:picLocks noChangeAspect="1"/>
          </p:cNvPicPr>
          <p:nvPr/>
        </p:nvPicPr>
        <p:blipFill>
          <a:blip r:embed="rId2"/>
          <a:stretch>
            <a:fillRect/>
          </a:stretch>
        </p:blipFill>
        <p:spPr>
          <a:xfrm>
            <a:off x="2526224" y="2862559"/>
            <a:ext cx="8347882" cy="5293356"/>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nvSpPr>
        <p:spPr>
          <a:xfrm>
            <a:off x="1752600" y="0"/>
            <a:ext cx="9207500" cy="3492500"/>
          </a:xfrm>
          <a:prstGeom prst="rightArrow">
            <a:avLst>
              <a:gd name="adj1" fmla="val 47090"/>
              <a:gd name="adj2" fmla="val 63717"/>
            </a:avLst>
          </a:prstGeom>
          <a:solidFill>
            <a:srgbClr val="FFFFFF">
              <a:alpha val="60000"/>
            </a:srgbClr>
          </a:solidFill>
          <a:ln w="12700">
            <a:miter lim="400000"/>
          </a:ln>
        </p:spPr>
        <p:txBody>
          <a:bodyPr lIns="50800" tIns="50800" rIns="50800" bIns="50800" anchor="ctr"/>
          <a:lstStyle/>
          <a:p>
            <a:pPr>
              <a:defRPr sz="3600">
                <a:solidFill>
                  <a:srgbClr val="FFFFFF"/>
                </a:solidFill>
              </a:defRPr>
            </a:pPr>
            <a:endParaRPr/>
          </a:p>
        </p:txBody>
      </p:sp>
      <p:sp>
        <p:nvSpPr>
          <p:cNvPr id="219" name="Shape 219"/>
          <p:cNvSpPr>
            <a:spLocks noGrp="1"/>
          </p:cNvSpPr>
          <p:nvPr>
            <p:ph type="title"/>
          </p:nvPr>
        </p:nvSpPr>
        <p:spPr>
          <a:xfrm>
            <a:off x="355600" y="533400"/>
            <a:ext cx="12293600" cy="2438400"/>
          </a:xfrm>
          <a:prstGeom prst="rect">
            <a:avLst/>
          </a:prstGeom>
        </p:spPr>
        <p:txBody>
          <a:bodyPr/>
          <a:lstStyle/>
          <a:p>
            <a:r>
              <a:rPr lang="en-US" dirty="0"/>
              <a:t>Leadership Virtues in Action</a:t>
            </a:r>
          </a:p>
        </p:txBody>
      </p:sp>
      <p:sp>
        <p:nvSpPr>
          <p:cNvPr id="220" name="Shape 220"/>
          <p:cNvSpPr>
            <a:spLocks noGrp="1"/>
          </p:cNvSpPr>
          <p:nvPr>
            <p:ph type="body" idx="1"/>
          </p:nvPr>
        </p:nvSpPr>
        <p:spPr>
          <a:xfrm>
            <a:off x="355600" y="3644900"/>
            <a:ext cx="12293600" cy="5842000"/>
          </a:xfrm>
          <a:prstGeom prst="rect">
            <a:avLst/>
          </a:prstGeom>
        </p:spPr>
        <p:txBody>
          <a:bodyPr>
            <a:normAutofit lnSpcReduction="10000"/>
          </a:bodyPr>
          <a:lstStyle/>
          <a:p>
            <a:pPr marL="0" indent="0">
              <a:buNone/>
            </a:pPr>
            <a:r>
              <a:rPr lang="en-US" i="1" dirty="0"/>
              <a:t>Leadership Virtues in Action</a:t>
            </a:r>
            <a:r>
              <a:rPr lang="en-US" dirty="0"/>
              <a:t> refers to the capacity for a leader to show gratitude, compassion and forgiveness to employees.</a:t>
            </a:r>
          </a:p>
          <a:p>
            <a:pPr marL="0" indent="0" algn="ctr">
              <a:buSzTx/>
              <a:buNone/>
              <a:defRPr i="1"/>
            </a:pPr>
            <a:r>
              <a:rPr dirty="0" smtClean="0"/>
              <a:t>“</a:t>
            </a:r>
            <a:r>
              <a:rPr dirty="0"/>
              <a:t>When leaders fostered compassionate behavior among employees, enabled forgiveness for missteps and mistakes, and encouraged frequent expressions of gratitude, organizations’ profitability, productivity, quality, innovation, customer satisfaction, and employee retention were significantly higher than in other organizations. Leaders who reinforced these virtuous behaviors were more successful in producing bottom-line results than typical leaders” </a:t>
            </a:r>
            <a:r>
              <a:rPr sz="2400" dirty="0"/>
              <a:t>(Cameron, 2012).</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0"/>
            <a:ext cx="12293600" cy="2020026"/>
          </a:xfrm>
          <a:prstGeom prst="rect">
            <a:avLst/>
          </a:prstGeom>
        </p:spPr>
        <p:txBody>
          <a:bodyPr/>
          <a:lstStyle/>
          <a:p>
            <a:r>
              <a:rPr lang="en-CA" cap="none" dirty="0" smtClean="0"/>
              <a:t>Compassion in Action</a:t>
            </a:r>
            <a:endParaRPr cap="none" dirty="0"/>
          </a:p>
        </p:txBody>
      </p:sp>
      <p:sp>
        <p:nvSpPr>
          <p:cNvPr id="187" name="Shape 187"/>
          <p:cNvSpPr>
            <a:spLocks noGrp="1"/>
          </p:cNvSpPr>
          <p:nvPr>
            <p:ph type="body" idx="1"/>
          </p:nvPr>
        </p:nvSpPr>
        <p:spPr>
          <a:xfrm>
            <a:off x="355600" y="1790700"/>
            <a:ext cx="12293600" cy="7962900"/>
          </a:xfrm>
          <a:prstGeom prst="rect">
            <a:avLst/>
          </a:prstGeom>
        </p:spPr>
        <p:txBody>
          <a:bodyPr lIns="12700" tIns="12700" rIns="12700" bIns="12700"/>
          <a:lstStyle/>
          <a:p>
            <a:pPr marL="0" indent="0">
              <a:buNone/>
            </a:pPr>
            <a:r>
              <a:rPr lang="en-US" dirty="0" err="1" smtClean="0"/>
              <a:t>Kanov</a:t>
            </a:r>
            <a:r>
              <a:rPr lang="en-US" dirty="0" smtClean="0"/>
              <a:t> and colleagues (2004) identified three key actionable processes that enable organizational compassion: </a:t>
            </a:r>
          </a:p>
          <a:p>
            <a:pPr lvl="1"/>
            <a:r>
              <a:rPr lang="en-US" sz="3400" b="1" dirty="0" smtClean="0"/>
              <a:t>Collective noticing: </a:t>
            </a:r>
            <a:r>
              <a:rPr lang="en-US" sz="3400" dirty="0" smtClean="0"/>
              <a:t>Tightly knit communities and groups that share a common value system tend to notice one another, keep track of one another, and detect one another’s difficulties.</a:t>
            </a:r>
          </a:p>
          <a:p>
            <a:pPr lvl="1"/>
            <a:r>
              <a:rPr lang="en-US" sz="3400" b="1" dirty="0" smtClean="0"/>
              <a:t>Collective feeling</a:t>
            </a:r>
            <a:r>
              <a:rPr lang="en-US" sz="3400" dirty="0" smtClean="0"/>
              <a:t>: Employees are encouraged to express concern and care for one another both with respect to work and personal challenges people are experiencing.</a:t>
            </a:r>
          </a:p>
          <a:p>
            <a:pPr lvl="1"/>
            <a:r>
              <a:rPr lang="en-US" sz="3400" b="1" dirty="0" smtClean="0"/>
              <a:t>Collective responding</a:t>
            </a:r>
            <a:r>
              <a:rPr lang="en-US" sz="3400" dirty="0" smtClean="0"/>
              <a:t>: Employee teams are encouraged to care for one another and to take compassionate and caring actions when members are in need or encounter overwhelming circumstances.</a:t>
            </a:r>
            <a:endParaRPr lang="en-US" sz="3400" dirty="0"/>
          </a:p>
        </p:txBody>
      </p:sp>
    </p:spTree>
    <p:extLst>
      <p:ext uri="{BB962C8B-B14F-4D97-AF65-F5344CB8AC3E}">
        <p14:creationId xmlns:p14="http://schemas.microsoft.com/office/powerpoint/2010/main" val="1487508874"/>
      </p:ext>
    </p:extLst>
  </p:cSld>
  <p:clrMapOvr>
    <a:masterClrMapping/>
  </p:clrMapOvr>
  <p:transition spd="slow"/>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TotalTime>
  <Words>980</Words>
  <Application>Microsoft Macintosh PowerPoint</Application>
  <PresentationFormat>Custom</PresentationFormat>
  <Paragraphs>99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Gill Sans Light</vt:lpstr>
      <vt:lpstr>Lucida Grande</vt:lpstr>
      <vt:lpstr>Trebuchet MS</vt:lpstr>
      <vt:lpstr>Arial</vt:lpstr>
      <vt:lpstr>Showroom</vt:lpstr>
      <vt:lpstr>positive leadership: perspectives and practices</vt:lpstr>
      <vt:lpstr>Learning objectives</vt:lpstr>
      <vt:lpstr>Session overview</vt:lpstr>
      <vt:lpstr>Positive approaches</vt:lpstr>
      <vt:lpstr>Assumptions related to positive Leadership</vt:lpstr>
      <vt:lpstr>Assumptions related to positive Leadership</vt:lpstr>
      <vt:lpstr>positive leadership strategies</vt:lpstr>
      <vt:lpstr>Leadership Virtues in Action</vt:lpstr>
      <vt:lpstr>Compassion in Action</vt:lpstr>
      <vt:lpstr>Forgiveness in Action</vt:lpstr>
      <vt:lpstr>Gratitude in Action</vt:lpstr>
      <vt:lpstr>Energizing skills</vt:lpstr>
      <vt:lpstr>Positive Energizers…</vt:lpstr>
      <vt:lpstr>Energizing Others Using Strengths</vt:lpstr>
      <vt:lpstr>Positive communication</vt:lpstr>
      <vt:lpstr>Supportive Communication</vt:lpstr>
      <vt:lpstr>Motivational knowledge and skills</vt:lpstr>
      <vt:lpstr>Motivational Knowledge and Skills</vt:lpstr>
      <vt:lpstr>Operational tasks</vt:lpstr>
      <vt:lpstr>Team Building and Professional Learning</vt:lpstr>
      <vt:lpstr>Application Activity</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cp:lastModifiedBy>Patricia Peterson</cp:lastModifiedBy>
  <cp:revision>18</cp:revision>
  <dcterms:modified xsi:type="dcterms:W3CDTF">2017-04-10T18:30:20Z</dcterms:modified>
</cp:coreProperties>
</file>